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10784BAB-8217-483C-B82F-DA4DADA3586E}">
  <a:tblStyle styleId="{10784BAB-8217-483C-B82F-DA4DADA3586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5222572012_1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5222572012_1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5222572012_1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5222572012_1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522dd2dda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522dd2dda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522dd2dda6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522dd2dda6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5222572012_1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5222572012_1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522dd2dda6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522dd2dda6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522dd2dda6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522dd2dda6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522dd2dda6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522dd2dda6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522dd2dda6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522dd2dda6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522dd2dda6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522dd2dda6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5222572012_1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5222572012_1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522dd2dda6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522dd2dda6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522dd2dda6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522dd2dda6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522dd2dda6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522dd2dda6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522dd2dda6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522dd2dda6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522dd2dda6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522dd2dda6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522dd2dda6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522dd2dda6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503f00deb7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503f00deb7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1cfc0c7989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1cfc0c7989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5950f1e9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25950f1e9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1cfc0c7989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1cfc0c7989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522257201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522257201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1cfc0c7989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1cfc0c7989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211c1ab7f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211c1ab7f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211c1ab7fd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211c1ab7fd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211c1ab7fd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211c1ab7fd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503f00deb7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503f00deb7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1cfc0c7989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1cfc0c7989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1cfc0c7989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1cfc0c7989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1d02b5d11c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1d02b5d11c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1cfc0c7989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1cfc0c7989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503f00deb7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503f00deb7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52abb3f616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52abb3f616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1d17c5318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1d17c5318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1cfc7d0b06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1cfc7d0b06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521766590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521766590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1d0ff1cdec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1d0ff1cdec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21052db0a4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21052db0a4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1d0ff1cdec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1d0ff1cdec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503f00deb7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503f00deb7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1d0ff1cdec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1d0ff1cdec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1d28fb9926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1d28fb9926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4cd55dfb6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9" name="Google Shape;539;g4cd55dfb6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52abb3f616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52abb3f616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4cd55dfb68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4" name="Google Shape;554;g4cd55dfb68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1d0ff1cdec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8" name="Google Shape;618;g1d0ff1cdec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5222572012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5222572012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5222572012_1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5222572012_1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5222572012_1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5222572012_1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5222572012_1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5222572012_1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Relationship Id="rId4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Relationship Id="rId4" Type="http://schemas.openxmlformats.org/officeDocument/2006/relationships/image" Target="../media/image10.png"/><Relationship Id="rId5" Type="http://schemas.openxmlformats.org/officeDocument/2006/relationships/image" Target="../media/image1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0.png"/><Relationship Id="rId4" Type="http://schemas.openxmlformats.org/officeDocument/2006/relationships/image" Target="../media/image2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2.png"/><Relationship Id="rId4" Type="http://schemas.openxmlformats.org/officeDocument/2006/relationships/image" Target="../media/image22.png"/><Relationship Id="rId5" Type="http://schemas.openxmlformats.org/officeDocument/2006/relationships/image" Target="../media/image3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2.png"/><Relationship Id="rId4" Type="http://schemas.openxmlformats.org/officeDocument/2006/relationships/image" Target="../media/image22.png"/><Relationship Id="rId5" Type="http://schemas.openxmlformats.org/officeDocument/2006/relationships/image" Target="../media/image38.png"/><Relationship Id="rId6" Type="http://schemas.openxmlformats.org/officeDocument/2006/relationships/image" Target="../media/image3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6.png"/><Relationship Id="rId4" Type="http://schemas.openxmlformats.org/officeDocument/2006/relationships/image" Target="../media/image53.png"/><Relationship Id="rId5" Type="http://schemas.openxmlformats.org/officeDocument/2006/relationships/image" Target="../media/image32.png"/><Relationship Id="rId6" Type="http://schemas.openxmlformats.org/officeDocument/2006/relationships/image" Target="../media/image3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1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0.png"/><Relationship Id="rId4" Type="http://schemas.openxmlformats.org/officeDocument/2006/relationships/image" Target="../media/image3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0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9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8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2.png"/><Relationship Id="rId4" Type="http://schemas.openxmlformats.org/officeDocument/2006/relationships/image" Target="../media/image47.png"/><Relationship Id="rId5" Type="http://schemas.openxmlformats.org/officeDocument/2006/relationships/image" Target="../media/image41.png"/><Relationship Id="rId6" Type="http://schemas.openxmlformats.org/officeDocument/2006/relationships/image" Target="../media/image45.png"/><Relationship Id="rId7" Type="http://schemas.openxmlformats.org/officeDocument/2006/relationships/image" Target="../media/image43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2.png"/><Relationship Id="rId4" Type="http://schemas.openxmlformats.org/officeDocument/2006/relationships/image" Target="../media/image47.png"/><Relationship Id="rId5" Type="http://schemas.openxmlformats.org/officeDocument/2006/relationships/image" Target="../media/image44.png"/><Relationship Id="rId6" Type="http://schemas.openxmlformats.org/officeDocument/2006/relationships/image" Target="../media/image48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6.png"/><Relationship Id="rId4" Type="http://schemas.openxmlformats.org/officeDocument/2006/relationships/image" Target="../media/image49.png"/><Relationship Id="rId5" Type="http://schemas.openxmlformats.org/officeDocument/2006/relationships/image" Target="../media/image52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54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51.png"/><Relationship Id="rId4" Type="http://schemas.openxmlformats.org/officeDocument/2006/relationships/image" Target="../media/image70.png"/><Relationship Id="rId5" Type="http://schemas.openxmlformats.org/officeDocument/2006/relationships/image" Target="../media/image55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8.png"/><Relationship Id="rId4" Type="http://schemas.openxmlformats.org/officeDocument/2006/relationships/image" Target="../media/image8.png"/><Relationship Id="rId5" Type="http://schemas.openxmlformats.org/officeDocument/2006/relationships/image" Target="../media/image4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61.png"/><Relationship Id="rId4" Type="http://schemas.openxmlformats.org/officeDocument/2006/relationships/image" Target="../media/image56.png"/><Relationship Id="rId5" Type="http://schemas.openxmlformats.org/officeDocument/2006/relationships/image" Target="../media/image60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59.png"/><Relationship Id="rId4" Type="http://schemas.openxmlformats.org/officeDocument/2006/relationships/image" Target="../media/image61.png"/><Relationship Id="rId5" Type="http://schemas.openxmlformats.org/officeDocument/2006/relationships/image" Target="../media/image57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62.png"/><Relationship Id="rId4" Type="http://schemas.openxmlformats.org/officeDocument/2006/relationships/image" Target="../media/image68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hyperlink" Target="https://www.youtube.com/watch?v=UXurvvDY93o" TargetMode="Externa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71.png"/><Relationship Id="rId4" Type="http://schemas.openxmlformats.org/officeDocument/2006/relationships/image" Target="../media/image72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65.png"/><Relationship Id="rId4" Type="http://schemas.openxmlformats.org/officeDocument/2006/relationships/image" Target="../media/image67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65.png"/><Relationship Id="rId4" Type="http://schemas.openxmlformats.org/officeDocument/2006/relationships/image" Target="../media/image67.png"/><Relationship Id="rId5" Type="http://schemas.openxmlformats.org/officeDocument/2006/relationships/image" Target="../media/image69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53.png"/><Relationship Id="rId4" Type="http://schemas.openxmlformats.org/officeDocument/2006/relationships/image" Target="../media/image66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7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1.png"/><Relationship Id="rId4" Type="http://schemas.openxmlformats.org/officeDocument/2006/relationships/image" Target="../media/image2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75.png"/><Relationship Id="rId4" Type="http://schemas.openxmlformats.org/officeDocument/2006/relationships/image" Target="../media/image76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Relationship Id="rId4" Type="http://schemas.openxmlformats.org/officeDocument/2006/relationships/image" Target="../media/image7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1545450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4200"/>
              <a:t>Reinforcement learning</a:t>
            </a:r>
            <a:endParaRPr sz="4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/>
              <a:t>Episode 4</a:t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4200"/>
              <a:t>Deep reinforcement learning</a:t>
            </a:r>
            <a:endParaRPr sz="4200"/>
          </a:p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139" name="Google Shape;13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7001" y="904799"/>
            <a:ext cx="7129975" cy="3805625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2"/>
          <p:cNvSpPr txBox="1"/>
          <p:nvPr>
            <p:ph idx="4294967295" type="title"/>
          </p:nvPr>
        </p:nvSpPr>
        <p:spPr>
          <a:xfrm>
            <a:off x="0" y="199000"/>
            <a:ext cx="9144000" cy="6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Possible architectures</a:t>
            </a:r>
            <a:endParaRPr b="1"/>
          </a:p>
        </p:txBody>
      </p:sp>
      <p:sp>
        <p:nvSpPr>
          <p:cNvPr id="141" name="Google Shape;141;p22"/>
          <p:cNvSpPr txBox="1"/>
          <p:nvPr/>
        </p:nvSpPr>
        <p:spPr>
          <a:xfrm>
            <a:off x="468475" y="1876713"/>
            <a:ext cx="1939500" cy="18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/>
              <a:t>Continuous control or large number of actions</a:t>
            </a:r>
            <a:endParaRPr b="1" sz="1800"/>
          </a:p>
        </p:txBody>
      </p:sp>
      <p:sp>
        <p:nvSpPr>
          <p:cNvPr id="142" name="Google Shape;142;p22"/>
          <p:cNvSpPr txBox="1"/>
          <p:nvPr/>
        </p:nvSpPr>
        <p:spPr>
          <a:xfrm>
            <a:off x="7002625" y="2101825"/>
            <a:ext cx="1939500" cy="18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/>
              <a:t>One pass for all actions</a:t>
            </a:r>
            <a:endParaRPr b="1" sz="18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148" name="Google Shape;14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975" y="724166"/>
            <a:ext cx="2538457" cy="4046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78632" y="764812"/>
            <a:ext cx="5274918" cy="4135424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3"/>
          <p:cNvSpPr txBox="1"/>
          <p:nvPr>
            <p:ph idx="4294967295" type="title"/>
          </p:nvPr>
        </p:nvSpPr>
        <p:spPr>
          <a:xfrm>
            <a:off x="0" y="0"/>
            <a:ext cx="9144000" cy="6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Approximate Q-learning</a:t>
            </a:r>
            <a:endParaRPr b="1"/>
          </a:p>
        </p:txBody>
      </p:sp>
      <p:sp>
        <p:nvSpPr>
          <p:cNvPr id="151" name="Google Shape;151;p23"/>
          <p:cNvSpPr/>
          <p:nvPr/>
        </p:nvSpPr>
        <p:spPr>
          <a:xfrm>
            <a:off x="6934075" y="2708250"/>
            <a:ext cx="1209300" cy="552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23"/>
          <p:cNvSpPr txBox="1"/>
          <p:nvPr/>
        </p:nvSpPr>
        <p:spPr>
          <a:xfrm>
            <a:off x="7237997" y="3140149"/>
            <a:ext cx="1095300" cy="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0000"/>
                </a:solidFill>
              </a:rPr>
              <a:t>Const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53" name="Google Shape;153;p23"/>
          <p:cNvSpPr/>
          <p:nvPr/>
        </p:nvSpPr>
        <p:spPr>
          <a:xfrm>
            <a:off x="6813175" y="1397125"/>
            <a:ext cx="120900" cy="88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159" name="Google Shape;15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975" y="724166"/>
            <a:ext cx="2538457" cy="4046602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4"/>
          <p:cNvSpPr txBox="1"/>
          <p:nvPr>
            <p:ph idx="4294967295" type="title"/>
          </p:nvPr>
        </p:nvSpPr>
        <p:spPr>
          <a:xfrm>
            <a:off x="0" y="0"/>
            <a:ext cx="9144000" cy="6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Approximate Q-learning</a:t>
            </a:r>
            <a:endParaRPr b="1"/>
          </a:p>
        </p:txBody>
      </p:sp>
      <p:pic>
        <p:nvPicPr>
          <p:cNvPr id="161" name="Google Shape;161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65800" y="757825"/>
            <a:ext cx="4142751" cy="397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15875" y="4241900"/>
            <a:ext cx="2149548" cy="56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168" name="Google Shape;16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7088" y="218125"/>
            <a:ext cx="7129816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174" name="Google Shape;17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3375" y="427500"/>
            <a:ext cx="6217775" cy="447955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6"/>
          <p:cNvSpPr/>
          <p:nvPr/>
        </p:nvSpPr>
        <p:spPr>
          <a:xfrm>
            <a:off x="1664225" y="385475"/>
            <a:ext cx="2218800" cy="504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26"/>
          <p:cNvSpPr txBox="1"/>
          <p:nvPr>
            <p:ph idx="4294967295" type="title"/>
          </p:nvPr>
        </p:nvSpPr>
        <p:spPr>
          <a:xfrm>
            <a:off x="0" y="0"/>
            <a:ext cx="9144000" cy="6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Basic deep Q-learning</a:t>
            </a:r>
            <a:endParaRPr b="1"/>
          </a:p>
        </p:txBody>
      </p:sp>
      <p:sp>
        <p:nvSpPr>
          <p:cNvPr id="177" name="Google Shape;177;p26"/>
          <p:cNvSpPr/>
          <p:nvPr/>
        </p:nvSpPr>
        <p:spPr>
          <a:xfrm>
            <a:off x="3857775" y="3369050"/>
            <a:ext cx="1059000" cy="5463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Conv</a:t>
            </a:r>
            <a:endParaRPr/>
          </a:p>
        </p:txBody>
      </p:sp>
      <p:sp>
        <p:nvSpPr>
          <p:cNvPr id="178" name="Google Shape;178;p26"/>
          <p:cNvSpPr/>
          <p:nvPr/>
        </p:nvSpPr>
        <p:spPr>
          <a:xfrm>
            <a:off x="3844475" y="2504500"/>
            <a:ext cx="1136100" cy="5862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Conv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79" name="Google Shape;179;p26"/>
          <p:cNvSpPr/>
          <p:nvPr/>
        </p:nvSpPr>
        <p:spPr>
          <a:xfrm>
            <a:off x="3844475" y="1639950"/>
            <a:ext cx="1136100" cy="5862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Dense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185" name="Google Shape;18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0750" y="1128713"/>
            <a:ext cx="4762500" cy="2886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191" name="Google Shape;19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8100" y="152400"/>
            <a:ext cx="5747790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197" name="Google Shape;19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9926" y="256938"/>
            <a:ext cx="7204150" cy="4629625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29"/>
          <p:cNvSpPr/>
          <p:nvPr/>
        </p:nvSpPr>
        <p:spPr>
          <a:xfrm>
            <a:off x="1050700" y="360275"/>
            <a:ext cx="1916100" cy="47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29"/>
          <p:cNvSpPr txBox="1"/>
          <p:nvPr>
            <p:ph idx="4294967295" type="title"/>
          </p:nvPr>
        </p:nvSpPr>
        <p:spPr>
          <a:xfrm>
            <a:off x="0" y="0"/>
            <a:ext cx="9144000" cy="6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Problem</a:t>
            </a:r>
            <a:endParaRPr b="1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205" name="Google Shape;20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2274" y="498425"/>
            <a:ext cx="6899449" cy="44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30"/>
          <p:cNvSpPr txBox="1"/>
          <p:nvPr>
            <p:ph idx="4294967295" type="title"/>
          </p:nvPr>
        </p:nvSpPr>
        <p:spPr>
          <a:xfrm>
            <a:off x="0" y="0"/>
            <a:ext cx="9144000" cy="6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Multiple agent trick</a:t>
            </a:r>
            <a:endParaRPr b="1"/>
          </a:p>
        </p:txBody>
      </p:sp>
      <p:sp>
        <p:nvSpPr>
          <p:cNvPr id="207" name="Google Shape;207;p30"/>
          <p:cNvSpPr/>
          <p:nvPr/>
        </p:nvSpPr>
        <p:spPr>
          <a:xfrm>
            <a:off x="1210375" y="2175625"/>
            <a:ext cx="2924700" cy="1932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30"/>
          <p:cNvSpPr/>
          <p:nvPr/>
        </p:nvSpPr>
        <p:spPr>
          <a:xfrm>
            <a:off x="992475" y="4162625"/>
            <a:ext cx="1048200" cy="306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Question:</a:t>
            </a:r>
            <a:endParaRPr b="1"/>
          </a:p>
        </p:txBody>
      </p:sp>
      <p:sp>
        <p:nvSpPr>
          <p:cNvPr id="209" name="Google Shape;209;p30"/>
          <p:cNvSpPr/>
          <p:nvPr/>
        </p:nvSpPr>
        <p:spPr>
          <a:xfrm>
            <a:off x="1033575" y="4108525"/>
            <a:ext cx="2924700" cy="64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215" name="Google Shape;21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7076" y="435900"/>
            <a:ext cx="5989849" cy="4378700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31"/>
          <p:cNvSpPr/>
          <p:nvPr/>
        </p:nvSpPr>
        <p:spPr>
          <a:xfrm>
            <a:off x="1538150" y="452725"/>
            <a:ext cx="3067500" cy="53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31"/>
          <p:cNvSpPr txBox="1"/>
          <p:nvPr>
            <p:ph idx="4294967295" type="title"/>
          </p:nvPr>
        </p:nvSpPr>
        <p:spPr>
          <a:xfrm>
            <a:off x="0" y="0"/>
            <a:ext cx="9144000" cy="6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Experience replay</a:t>
            </a:r>
            <a:endParaRPr b="1"/>
          </a:p>
        </p:txBody>
      </p:sp>
      <p:sp>
        <p:nvSpPr>
          <p:cNvPr id="218" name="Google Shape;218;p31"/>
          <p:cNvSpPr/>
          <p:nvPr/>
        </p:nvSpPr>
        <p:spPr>
          <a:xfrm>
            <a:off x="1857525" y="4016175"/>
            <a:ext cx="3202200" cy="563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9" name="Google Shape;219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56525" y="2142772"/>
            <a:ext cx="3135000" cy="2007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61" name="Google Shape;6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0206" y="841000"/>
            <a:ext cx="6415381" cy="4215825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4"/>
          <p:cNvSpPr txBox="1"/>
          <p:nvPr>
            <p:ph idx="4294967295" type="title"/>
          </p:nvPr>
        </p:nvSpPr>
        <p:spPr>
          <a:xfrm>
            <a:off x="0" y="0"/>
            <a:ext cx="9144000" cy="6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MDP</a:t>
            </a:r>
            <a:endParaRPr b="1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225" name="Google Shape;22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6975" y="218125"/>
            <a:ext cx="6530039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32"/>
          <p:cNvSpPr/>
          <p:nvPr/>
        </p:nvSpPr>
        <p:spPr>
          <a:xfrm>
            <a:off x="1302825" y="242600"/>
            <a:ext cx="4218900" cy="579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32"/>
          <p:cNvSpPr txBox="1"/>
          <p:nvPr>
            <p:ph idx="4294967295" type="title"/>
          </p:nvPr>
        </p:nvSpPr>
        <p:spPr>
          <a:xfrm>
            <a:off x="0" y="0"/>
            <a:ext cx="9144000" cy="6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Experience replay</a:t>
            </a:r>
            <a:endParaRPr b="1"/>
          </a:p>
        </p:txBody>
      </p:sp>
      <p:sp>
        <p:nvSpPr>
          <p:cNvPr id="228" name="Google Shape;228;p32"/>
          <p:cNvSpPr/>
          <p:nvPr/>
        </p:nvSpPr>
        <p:spPr>
          <a:xfrm>
            <a:off x="1306975" y="3355425"/>
            <a:ext cx="1347000" cy="393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/>
              <a:t>Question:</a:t>
            </a:r>
            <a:endParaRPr b="1" sz="18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34" name="Google Shape;234;p33"/>
          <p:cNvSpPr/>
          <p:nvPr/>
        </p:nvSpPr>
        <p:spPr>
          <a:xfrm>
            <a:off x="1302825" y="242600"/>
            <a:ext cx="4218900" cy="579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33"/>
          <p:cNvSpPr txBox="1"/>
          <p:nvPr>
            <p:ph idx="4294967295" type="title"/>
          </p:nvPr>
        </p:nvSpPr>
        <p:spPr>
          <a:xfrm>
            <a:off x="0" y="0"/>
            <a:ext cx="9144000" cy="6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Experience replay</a:t>
            </a:r>
            <a:endParaRPr b="1"/>
          </a:p>
        </p:txBody>
      </p:sp>
      <p:pic>
        <p:nvPicPr>
          <p:cNvPr id="236" name="Google Shape;23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4788" y="822500"/>
            <a:ext cx="7214436" cy="4016200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33"/>
          <p:cNvSpPr/>
          <p:nvPr/>
        </p:nvSpPr>
        <p:spPr>
          <a:xfrm>
            <a:off x="1129325" y="2975925"/>
            <a:ext cx="1347000" cy="393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/>
              <a:t>Question:</a:t>
            </a:r>
            <a:endParaRPr b="1" sz="18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243" name="Google Shape;24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5375" y="1666875"/>
            <a:ext cx="6953250" cy="180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249" name="Google Shape;24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0263" y="320500"/>
            <a:ext cx="4943475" cy="4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255" name="Google Shape;25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2000" y="218125"/>
            <a:ext cx="7120009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36"/>
          <p:cNvSpPr/>
          <p:nvPr/>
        </p:nvSpPr>
        <p:spPr>
          <a:xfrm>
            <a:off x="857400" y="150150"/>
            <a:ext cx="3521400" cy="647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36"/>
          <p:cNvSpPr txBox="1"/>
          <p:nvPr>
            <p:ph idx="4294967295" type="title"/>
          </p:nvPr>
        </p:nvSpPr>
        <p:spPr>
          <a:xfrm>
            <a:off x="0" y="0"/>
            <a:ext cx="9144000" cy="6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N-gram trick</a:t>
            </a:r>
            <a:endParaRPr b="1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63" name="Google Shape;263;p37"/>
          <p:cNvSpPr txBox="1"/>
          <p:nvPr>
            <p:ph idx="4294967295" type="title"/>
          </p:nvPr>
        </p:nvSpPr>
        <p:spPr>
          <a:xfrm>
            <a:off x="0" y="0"/>
            <a:ext cx="9144000" cy="6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N-gram trick</a:t>
            </a:r>
            <a:endParaRPr b="1"/>
          </a:p>
        </p:txBody>
      </p:sp>
      <p:pic>
        <p:nvPicPr>
          <p:cNvPr id="264" name="Google Shape;26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3450" y="1633538"/>
            <a:ext cx="7277100" cy="1876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70" name="Google Shape;270;p38"/>
          <p:cNvSpPr/>
          <p:nvPr/>
        </p:nvSpPr>
        <p:spPr>
          <a:xfrm>
            <a:off x="899375" y="2612275"/>
            <a:ext cx="1795200" cy="518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x</a:t>
            </a:r>
            <a:endParaRPr/>
          </a:p>
        </p:txBody>
      </p:sp>
      <p:sp>
        <p:nvSpPr>
          <p:cNvPr id="271" name="Google Shape;271;p38"/>
          <p:cNvSpPr/>
          <p:nvPr/>
        </p:nvSpPr>
        <p:spPr>
          <a:xfrm>
            <a:off x="3592250" y="2612275"/>
            <a:ext cx="1795200" cy="518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feed-forward network</a:t>
            </a:r>
            <a:endParaRPr/>
          </a:p>
        </p:txBody>
      </p:sp>
      <p:sp>
        <p:nvSpPr>
          <p:cNvPr id="272" name="Google Shape;272;p38"/>
          <p:cNvSpPr/>
          <p:nvPr/>
        </p:nvSpPr>
        <p:spPr>
          <a:xfrm>
            <a:off x="6285125" y="2612275"/>
            <a:ext cx="1852200" cy="518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Q-values</a:t>
            </a:r>
            <a:endParaRPr/>
          </a:p>
        </p:txBody>
      </p:sp>
      <p:graphicFrame>
        <p:nvGraphicFramePr>
          <p:cNvPr id="273" name="Google Shape;273;p38"/>
          <p:cNvGraphicFramePr/>
          <p:nvPr/>
        </p:nvGraphicFramePr>
        <p:xfrm>
          <a:off x="899375" y="1456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{10784BAB-8217-483C-B82F-DA4DADA3586E}</a:tableStyleId>
              </a:tblPr>
              <a:tblGrid>
                <a:gridCol w="897625"/>
                <a:gridCol w="897625"/>
                <a:gridCol w="897625"/>
                <a:gridCol w="897625"/>
                <a:gridCol w="897625"/>
                <a:gridCol w="897625"/>
                <a:gridCol w="897625"/>
                <a:gridCol w="897625"/>
              </a:tblGrid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</a:tr>
            </a:tbl>
          </a:graphicData>
        </a:graphic>
      </p:graphicFrame>
      <p:cxnSp>
        <p:nvCxnSpPr>
          <p:cNvPr id="274" name="Google Shape;274;p38"/>
          <p:cNvCxnSpPr>
            <a:stCxn id="270" idx="3"/>
            <a:endCxn id="271" idx="1"/>
          </p:cNvCxnSpPr>
          <p:nvPr/>
        </p:nvCxnSpPr>
        <p:spPr>
          <a:xfrm>
            <a:off x="2694575" y="2871325"/>
            <a:ext cx="897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5" name="Google Shape;275;p38"/>
          <p:cNvCxnSpPr>
            <a:stCxn id="271" idx="3"/>
            <a:endCxn id="272" idx="1"/>
          </p:cNvCxnSpPr>
          <p:nvPr/>
        </p:nvCxnSpPr>
        <p:spPr>
          <a:xfrm>
            <a:off x="5387450" y="2871325"/>
            <a:ext cx="897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76" name="Google Shape;276;p38"/>
          <p:cNvSpPr txBox="1"/>
          <p:nvPr/>
        </p:nvSpPr>
        <p:spPr>
          <a:xfrm>
            <a:off x="8289638" y="1307700"/>
            <a:ext cx="717600" cy="3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/>
              <a:t>...</a:t>
            </a:r>
            <a:endParaRPr sz="2400"/>
          </a:p>
        </p:txBody>
      </p:sp>
      <p:sp>
        <p:nvSpPr>
          <p:cNvPr id="277" name="Google Shape;277;p38"/>
          <p:cNvSpPr txBox="1"/>
          <p:nvPr/>
        </p:nvSpPr>
        <p:spPr>
          <a:xfrm>
            <a:off x="3828700" y="1801575"/>
            <a:ext cx="7176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s</a:t>
            </a:r>
            <a:endParaRPr sz="1800"/>
          </a:p>
        </p:txBody>
      </p:sp>
      <p:sp>
        <p:nvSpPr>
          <p:cNvPr id="278" name="Google Shape;278;p38"/>
          <p:cNvSpPr txBox="1"/>
          <p:nvPr/>
        </p:nvSpPr>
        <p:spPr>
          <a:xfrm>
            <a:off x="4750525" y="1801575"/>
            <a:ext cx="7176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s</a:t>
            </a:r>
            <a:r>
              <a:rPr lang="ru" sz="1800"/>
              <a:t>’</a:t>
            </a:r>
            <a:endParaRPr sz="1800"/>
          </a:p>
        </p:txBody>
      </p:sp>
      <p:sp>
        <p:nvSpPr>
          <p:cNvPr id="279" name="Google Shape;279;p38"/>
          <p:cNvSpPr txBox="1"/>
          <p:nvPr/>
        </p:nvSpPr>
        <p:spPr>
          <a:xfrm>
            <a:off x="286563" y="1307700"/>
            <a:ext cx="717600" cy="3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/>
              <a:t>...</a:t>
            </a:r>
            <a:endParaRPr sz="2400"/>
          </a:p>
        </p:txBody>
      </p:sp>
      <p:cxnSp>
        <p:nvCxnSpPr>
          <p:cNvPr id="280" name="Google Shape;280;p38"/>
          <p:cNvCxnSpPr/>
          <p:nvPr/>
        </p:nvCxnSpPr>
        <p:spPr>
          <a:xfrm flipH="1" rot="10800000">
            <a:off x="3995125" y="1265875"/>
            <a:ext cx="968400" cy="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81" name="Google Shape;281;p38"/>
          <p:cNvSpPr txBox="1"/>
          <p:nvPr/>
        </p:nvSpPr>
        <p:spPr>
          <a:xfrm>
            <a:off x="4365250" y="912275"/>
            <a:ext cx="333600" cy="2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a</a:t>
            </a:r>
            <a:endParaRPr/>
          </a:p>
        </p:txBody>
      </p:sp>
      <p:sp>
        <p:nvSpPr>
          <p:cNvPr id="282" name="Google Shape;282;p38"/>
          <p:cNvSpPr txBox="1"/>
          <p:nvPr>
            <p:ph idx="4294967295" type="title"/>
          </p:nvPr>
        </p:nvSpPr>
        <p:spPr>
          <a:xfrm>
            <a:off x="0" y="199000"/>
            <a:ext cx="9144000" cy="6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Autocorrelation</a:t>
            </a:r>
            <a:endParaRPr b="1"/>
          </a:p>
        </p:txBody>
      </p:sp>
      <p:sp>
        <p:nvSpPr>
          <p:cNvPr id="283" name="Google Shape;283;p38"/>
          <p:cNvSpPr txBox="1"/>
          <p:nvPr/>
        </p:nvSpPr>
        <p:spPr>
          <a:xfrm>
            <a:off x="1480600" y="3614950"/>
            <a:ext cx="6102900" cy="5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Target is based on prediction</a:t>
            </a:r>
            <a:endParaRPr sz="1800"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lang="ru" sz="1800"/>
              <a:t>Q(s, a) correlates with Q(s’, a)</a:t>
            </a:r>
            <a:endParaRPr sz="18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9"/>
          <p:cNvSpPr txBox="1"/>
          <p:nvPr>
            <p:ph type="title"/>
          </p:nvPr>
        </p:nvSpPr>
        <p:spPr>
          <a:xfrm>
            <a:off x="311700" y="1136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Target network</a:t>
            </a:r>
            <a:endParaRPr b="1"/>
          </a:p>
        </p:txBody>
      </p:sp>
      <p:sp>
        <p:nvSpPr>
          <p:cNvPr id="289" name="Google Shape;289;p39"/>
          <p:cNvSpPr txBox="1"/>
          <p:nvPr>
            <p:ph idx="1" type="body"/>
          </p:nvPr>
        </p:nvSpPr>
        <p:spPr>
          <a:xfrm>
            <a:off x="311700" y="718025"/>
            <a:ext cx="8520600" cy="38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rgbClr val="000000"/>
                </a:solidFill>
              </a:rPr>
              <a:t>Idea: </a:t>
            </a:r>
            <a:r>
              <a:rPr lang="ru">
                <a:solidFill>
                  <a:srgbClr val="000000"/>
                </a:solidFill>
              </a:rPr>
              <a:t>use network with frozen weights to compute the target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00000"/>
                </a:solidFill>
              </a:rPr>
              <a:t>where        is the frozen weights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ru">
                <a:solidFill>
                  <a:srgbClr val="000000"/>
                </a:solidFill>
              </a:rPr>
              <a:t>Hard target network:</a:t>
            </a:r>
            <a:endParaRPr b="1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00000"/>
                </a:solidFill>
              </a:rPr>
              <a:t>Update </a:t>
            </a:r>
            <a:r>
              <a:rPr lang="ru">
                <a:solidFill>
                  <a:schemeClr val="dk1"/>
                </a:solidFill>
              </a:rPr>
              <a:t>       </a:t>
            </a:r>
            <a:r>
              <a:rPr lang="ru">
                <a:solidFill>
                  <a:srgbClr val="000000"/>
                </a:solidFill>
              </a:rPr>
              <a:t>every </a:t>
            </a:r>
            <a:r>
              <a:rPr b="1" lang="ru">
                <a:solidFill>
                  <a:srgbClr val="000000"/>
                </a:solidFill>
              </a:rPr>
              <a:t>n</a:t>
            </a:r>
            <a:r>
              <a:rPr lang="ru">
                <a:solidFill>
                  <a:srgbClr val="000000"/>
                </a:solidFill>
              </a:rPr>
              <a:t> steps and set its weights as 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</a:endParaRPr>
          </a:p>
        </p:txBody>
      </p:sp>
      <p:sp>
        <p:nvSpPr>
          <p:cNvPr id="290" name="Google Shape;290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91" name="Google Shape;291;p39"/>
          <p:cNvSpPr txBox="1"/>
          <p:nvPr/>
        </p:nvSpPr>
        <p:spPr>
          <a:xfrm>
            <a:off x="559225" y="4128600"/>
            <a:ext cx="3936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2" name="Google Shape;29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3450" y="1811750"/>
            <a:ext cx="441550" cy="3561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5400" y="2757588"/>
            <a:ext cx="441552" cy="356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44200" y="2776925"/>
            <a:ext cx="246899" cy="31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5475" y="1191275"/>
            <a:ext cx="7923158" cy="442125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39"/>
          <p:cNvSpPr txBox="1"/>
          <p:nvPr/>
        </p:nvSpPr>
        <p:spPr>
          <a:xfrm>
            <a:off x="5640575" y="1891700"/>
            <a:ext cx="1601700" cy="3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          </a:t>
            </a:r>
            <a:r>
              <a:rPr b="1" lang="ru" sz="1800"/>
              <a:t>Const</a:t>
            </a:r>
            <a:endParaRPr b="1" sz="1800"/>
          </a:p>
        </p:txBody>
      </p:sp>
      <p:cxnSp>
        <p:nvCxnSpPr>
          <p:cNvPr id="297" name="Google Shape;297;p39"/>
          <p:cNvCxnSpPr>
            <a:endCxn id="298" idx="2"/>
          </p:cNvCxnSpPr>
          <p:nvPr/>
        </p:nvCxnSpPr>
        <p:spPr>
          <a:xfrm rot="10800000">
            <a:off x="6600275" y="1718775"/>
            <a:ext cx="6900" cy="317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98" name="Google Shape;298;p39"/>
          <p:cNvSpPr/>
          <p:nvPr/>
        </p:nvSpPr>
        <p:spPr>
          <a:xfrm>
            <a:off x="5371325" y="1146075"/>
            <a:ext cx="2457900" cy="5727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0"/>
          <p:cNvSpPr txBox="1"/>
          <p:nvPr>
            <p:ph type="title"/>
          </p:nvPr>
        </p:nvSpPr>
        <p:spPr>
          <a:xfrm>
            <a:off x="311700" y="1136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Target network</a:t>
            </a:r>
            <a:endParaRPr b="1"/>
          </a:p>
        </p:txBody>
      </p:sp>
      <p:sp>
        <p:nvSpPr>
          <p:cNvPr id="304" name="Google Shape;304;p40"/>
          <p:cNvSpPr txBox="1"/>
          <p:nvPr>
            <p:ph idx="1" type="body"/>
          </p:nvPr>
        </p:nvSpPr>
        <p:spPr>
          <a:xfrm>
            <a:off x="311700" y="718025"/>
            <a:ext cx="8520600" cy="38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rgbClr val="000000"/>
                </a:solidFill>
              </a:rPr>
              <a:t>Idea: </a:t>
            </a:r>
            <a:r>
              <a:rPr lang="ru">
                <a:solidFill>
                  <a:srgbClr val="000000"/>
                </a:solidFill>
              </a:rPr>
              <a:t>use network with frozen weights to compute the target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00000"/>
                </a:solidFill>
              </a:rPr>
              <a:t>where        is the frozen weights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ru">
                <a:solidFill>
                  <a:srgbClr val="000000"/>
                </a:solidFill>
              </a:rPr>
              <a:t>Hard target network:</a:t>
            </a:r>
            <a:endParaRPr b="1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00000"/>
                </a:solidFill>
              </a:rPr>
              <a:t>Update </a:t>
            </a:r>
            <a:r>
              <a:rPr lang="ru">
                <a:solidFill>
                  <a:schemeClr val="dk1"/>
                </a:solidFill>
              </a:rPr>
              <a:t>       </a:t>
            </a:r>
            <a:r>
              <a:rPr lang="ru">
                <a:solidFill>
                  <a:srgbClr val="000000"/>
                </a:solidFill>
              </a:rPr>
              <a:t>every </a:t>
            </a:r>
            <a:r>
              <a:rPr b="1" lang="ru">
                <a:solidFill>
                  <a:srgbClr val="000000"/>
                </a:solidFill>
              </a:rPr>
              <a:t>n</a:t>
            </a:r>
            <a:r>
              <a:rPr lang="ru">
                <a:solidFill>
                  <a:srgbClr val="000000"/>
                </a:solidFill>
              </a:rPr>
              <a:t> steps and set its weights as 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ru">
                <a:solidFill>
                  <a:srgbClr val="000000"/>
                </a:solidFill>
              </a:rPr>
              <a:t>Soft target network: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00000"/>
                </a:solidFill>
              </a:rPr>
              <a:t>Update </a:t>
            </a:r>
            <a:r>
              <a:rPr lang="ru">
                <a:solidFill>
                  <a:schemeClr val="dk1"/>
                </a:solidFill>
              </a:rPr>
              <a:t>Q_t   every step: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</a:endParaRPr>
          </a:p>
        </p:txBody>
      </p:sp>
      <p:sp>
        <p:nvSpPr>
          <p:cNvPr id="305" name="Google Shape;305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306" name="Google Shape;306;p40"/>
          <p:cNvSpPr txBox="1"/>
          <p:nvPr/>
        </p:nvSpPr>
        <p:spPr>
          <a:xfrm>
            <a:off x="559225" y="4128600"/>
            <a:ext cx="3936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7" name="Google Shape;307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3450" y="1811750"/>
            <a:ext cx="441550" cy="3561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5400" y="2757588"/>
            <a:ext cx="441552" cy="356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44200" y="2776925"/>
            <a:ext cx="246899" cy="31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5388" y="3703438"/>
            <a:ext cx="441552" cy="356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5475" y="4169775"/>
            <a:ext cx="3637100" cy="442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5475" y="1191275"/>
            <a:ext cx="7923158" cy="442125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40"/>
          <p:cNvSpPr txBox="1"/>
          <p:nvPr/>
        </p:nvSpPr>
        <p:spPr>
          <a:xfrm>
            <a:off x="5640575" y="1891700"/>
            <a:ext cx="1601700" cy="3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          </a:t>
            </a:r>
            <a:r>
              <a:rPr b="1" lang="ru" sz="1800"/>
              <a:t>Const</a:t>
            </a:r>
            <a:endParaRPr b="1" sz="1800"/>
          </a:p>
        </p:txBody>
      </p:sp>
      <p:cxnSp>
        <p:nvCxnSpPr>
          <p:cNvPr id="314" name="Google Shape;314;p40"/>
          <p:cNvCxnSpPr>
            <a:endCxn id="315" idx="2"/>
          </p:cNvCxnSpPr>
          <p:nvPr/>
        </p:nvCxnSpPr>
        <p:spPr>
          <a:xfrm rot="10800000">
            <a:off x="6600275" y="1718775"/>
            <a:ext cx="6900" cy="317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15" name="Google Shape;315;p40"/>
          <p:cNvSpPr/>
          <p:nvPr/>
        </p:nvSpPr>
        <p:spPr>
          <a:xfrm>
            <a:off x="5371325" y="1146075"/>
            <a:ext cx="2457900" cy="5727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1"/>
          <p:cNvSpPr txBox="1"/>
          <p:nvPr>
            <p:ph type="title"/>
          </p:nvPr>
        </p:nvSpPr>
        <p:spPr>
          <a:xfrm>
            <a:off x="327450" y="0"/>
            <a:ext cx="85206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90500" rtl="0" algn="ctr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1800">
                <a:highlight>
                  <a:srgbClr val="FFFFFF"/>
                </a:highlight>
              </a:rPr>
              <a:t>Playing Atari with Deep Reinforcement Learning (2013, Deepmind)</a:t>
            </a:r>
            <a:endParaRPr b="1" sz="1800">
              <a:highlight>
                <a:srgbClr val="FFFFFF"/>
              </a:highlight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1" name="Google Shape;32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718020"/>
            <a:ext cx="1828450" cy="2045300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41"/>
          <p:cNvSpPr txBox="1"/>
          <p:nvPr/>
        </p:nvSpPr>
        <p:spPr>
          <a:xfrm>
            <a:off x="345200" y="2713300"/>
            <a:ext cx="19194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4 last frames as input</a:t>
            </a:r>
            <a:endParaRPr/>
          </a:p>
        </p:txBody>
      </p:sp>
      <p:sp>
        <p:nvSpPr>
          <p:cNvPr id="323" name="Google Shape;323;p41"/>
          <p:cNvSpPr/>
          <p:nvPr/>
        </p:nvSpPr>
        <p:spPr>
          <a:xfrm>
            <a:off x="2319750" y="1283625"/>
            <a:ext cx="2105700" cy="9141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/>
              <a:t>CNN</a:t>
            </a:r>
            <a:endParaRPr sz="2400"/>
          </a:p>
        </p:txBody>
      </p:sp>
      <p:sp>
        <p:nvSpPr>
          <p:cNvPr id="324" name="Google Shape;324;p41"/>
          <p:cNvSpPr/>
          <p:nvPr/>
        </p:nvSpPr>
        <p:spPr>
          <a:xfrm>
            <a:off x="4750075" y="746025"/>
            <a:ext cx="966600" cy="19953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Q-values</a:t>
            </a:r>
            <a:endParaRPr/>
          </a:p>
        </p:txBody>
      </p:sp>
      <p:cxnSp>
        <p:nvCxnSpPr>
          <p:cNvPr id="325" name="Google Shape;325;p41"/>
          <p:cNvCxnSpPr>
            <a:endCxn id="323" idx="1"/>
          </p:cNvCxnSpPr>
          <p:nvPr/>
        </p:nvCxnSpPr>
        <p:spPr>
          <a:xfrm flipH="1" rot="10800000">
            <a:off x="1946850" y="1740675"/>
            <a:ext cx="372900" cy="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26" name="Google Shape;326;p41"/>
          <p:cNvCxnSpPr>
            <a:stCxn id="323" idx="3"/>
            <a:endCxn id="324" idx="1"/>
          </p:cNvCxnSpPr>
          <p:nvPr/>
        </p:nvCxnSpPr>
        <p:spPr>
          <a:xfrm>
            <a:off x="4425450" y="1740675"/>
            <a:ext cx="324600" cy="3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27" name="Google Shape;327;p41"/>
          <p:cNvSpPr txBox="1"/>
          <p:nvPr/>
        </p:nvSpPr>
        <p:spPr>
          <a:xfrm>
            <a:off x="372825" y="3148225"/>
            <a:ext cx="3976800" cy="4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Update weights using:</a:t>
            </a:r>
            <a:endParaRPr sz="1800"/>
          </a:p>
        </p:txBody>
      </p:sp>
      <p:sp>
        <p:nvSpPr>
          <p:cNvPr id="328" name="Google Shape;328;p41"/>
          <p:cNvSpPr txBox="1"/>
          <p:nvPr/>
        </p:nvSpPr>
        <p:spPr>
          <a:xfrm>
            <a:off x="372825" y="4087175"/>
            <a:ext cx="4908600" cy="4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Update        every 5000 train steps</a:t>
            </a:r>
            <a:endParaRPr sz="1800"/>
          </a:p>
        </p:txBody>
      </p:sp>
      <p:pic>
        <p:nvPicPr>
          <p:cNvPr id="329" name="Google Shape;329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33725" y="1260925"/>
            <a:ext cx="1371600" cy="2647950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41"/>
          <p:cNvSpPr txBox="1"/>
          <p:nvPr/>
        </p:nvSpPr>
        <p:spPr>
          <a:xfrm>
            <a:off x="6444150" y="4039975"/>
            <a:ext cx="1919400" cy="4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10⁶ last transitions</a:t>
            </a:r>
            <a:endParaRPr/>
          </a:p>
        </p:txBody>
      </p:sp>
      <p:sp>
        <p:nvSpPr>
          <p:cNvPr id="331" name="Google Shape;331;p41"/>
          <p:cNvSpPr txBox="1"/>
          <p:nvPr/>
        </p:nvSpPr>
        <p:spPr>
          <a:xfrm>
            <a:off x="6377650" y="746025"/>
            <a:ext cx="2069100" cy="4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Experience replay</a:t>
            </a:r>
            <a:endParaRPr sz="1800"/>
          </a:p>
        </p:txBody>
      </p:sp>
      <p:sp>
        <p:nvSpPr>
          <p:cNvPr id="332" name="Google Shape;332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333" name="Google Shape;333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29888" y="4141150"/>
            <a:ext cx="441552" cy="356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175" y="3671688"/>
            <a:ext cx="6381975" cy="356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68" name="Google Shape;6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0263" y="739800"/>
            <a:ext cx="3819525" cy="198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19300" y="3392600"/>
            <a:ext cx="4705350" cy="981075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5"/>
          <p:cNvSpPr txBox="1"/>
          <p:nvPr>
            <p:ph idx="4294967295" type="title"/>
          </p:nvPr>
        </p:nvSpPr>
        <p:spPr>
          <a:xfrm>
            <a:off x="0" y="199000"/>
            <a:ext cx="9144000" cy="6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Basic definitions</a:t>
            </a:r>
            <a:endParaRPr b="1"/>
          </a:p>
        </p:txBody>
      </p:sp>
      <p:sp>
        <p:nvSpPr>
          <p:cNvPr id="71" name="Google Shape;71;p15"/>
          <p:cNvSpPr txBox="1"/>
          <p:nvPr/>
        </p:nvSpPr>
        <p:spPr>
          <a:xfrm>
            <a:off x="2463150" y="2991500"/>
            <a:ext cx="4217700" cy="4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/>
              <a:t>Recurrent relations</a:t>
            </a:r>
            <a:endParaRPr b="1" sz="18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42"/>
          <p:cNvSpPr txBox="1"/>
          <p:nvPr>
            <p:ph type="title"/>
          </p:nvPr>
        </p:nvSpPr>
        <p:spPr>
          <a:xfrm>
            <a:off x="311700" y="1050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Problem of overestimation</a:t>
            </a:r>
            <a:endParaRPr b="1"/>
          </a:p>
        </p:txBody>
      </p:sp>
      <p:sp>
        <p:nvSpPr>
          <p:cNvPr id="340" name="Google Shape;340;p42"/>
          <p:cNvSpPr txBox="1"/>
          <p:nvPr>
            <p:ph idx="1" type="body"/>
          </p:nvPr>
        </p:nvSpPr>
        <p:spPr>
          <a:xfrm>
            <a:off x="311700" y="677775"/>
            <a:ext cx="8520600" cy="389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/>
              <a:t>We use “max” operator to compute the target</a:t>
            </a:r>
            <a:endParaRPr sz="2400"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b="1" lang="ru" sz="2400">
                <a:solidFill>
                  <a:srgbClr val="000000"/>
                </a:solidFill>
              </a:rPr>
              <a:t>We have a problem</a:t>
            </a:r>
            <a:endParaRPr b="1" sz="2400"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lang="ru" sz="2400"/>
              <a:t>(although we want                              to be equal zero)</a:t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342" name="Google Shape;34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6223" y="3597000"/>
            <a:ext cx="2327750" cy="51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2385" y="1263697"/>
            <a:ext cx="7775425" cy="5446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349" name="Google Shape;349;p43"/>
          <p:cNvSpPr txBox="1"/>
          <p:nvPr>
            <p:ph type="title"/>
          </p:nvPr>
        </p:nvSpPr>
        <p:spPr>
          <a:xfrm>
            <a:off x="311700" y="1050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Problem of overestimation</a:t>
            </a:r>
            <a:endParaRPr b="1"/>
          </a:p>
        </p:txBody>
      </p:sp>
      <p:pic>
        <p:nvPicPr>
          <p:cNvPr id="350" name="Google Shape;35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2300" y="2072400"/>
            <a:ext cx="4679399" cy="2984425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43"/>
          <p:cNvSpPr txBox="1"/>
          <p:nvPr/>
        </p:nvSpPr>
        <p:spPr>
          <a:xfrm>
            <a:off x="2609725" y="677775"/>
            <a:ext cx="4142400" cy="24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</a:rPr>
              <a:t>Normal distribution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3*10⁶ samples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mean: ~0.0004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357" name="Google Shape;357;p44"/>
          <p:cNvSpPr txBox="1"/>
          <p:nvPr>
            <p:ph type="title"/>
          </p:nvPr>
        </p:nvSpPr>
        <p:spPr>
          <a:xfrm>
            <a:off x="311700" y="1050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Problem of overestimation</a:t>
            </a:r>
            <a:endParaRPr b="1"/>
          </a:p>
        </p:txBody>
      </p:sp>
      <p:sp>
        <p:nvSpPr>
          <p:cNvPr id="358" name="Google Shape;358;p44"/>
          <p:cNvSpPr txBox="1"/>
          <p:nvPr/>
        </p:nvSpPr>
        <p:spPr>
          <a:xfrm>
            <a:off x="2609725" y="677775"/>
            <a:ext cx="4142400" cy="24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</a:rPr>
              <a:t>Normal distribution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3*10⁶ x 3 </a:t>
            </a:r>
            <a:r>
              <a:rPr lang="ru" sz="1800">
                <a:solidFill>
                  <a:schemeClr val="dk1"/>
                </a:solidFill>
              </a:rPr>
              <a:t>samples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Then take maximum of every tuple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mean: ~</a:t>
            </a:r>
            <a:r>
              <a:rPr lang="ru" sz="1800"/>
              <a:t>0.8467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359" name="Google Shape;359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4729" y="2002175"/>
            <a:ext cx="4594550" cy="298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365" name="Google Shape;365;p45"/>
          <p:cNvSpPr txBox="1"/>
          <p:nvPr>
            <p:ph type="title"/>
          </p:nvPr>
        </p:nvSpPr>
        <p:spPr>
          <a:xfrm>
            <a:off x="311700" y="1050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Problem of overestimation</a:t>
            </a:r>
            <a:endParaRPr b="1"/>
          </a:p>
        </p:txBody>
      </p:sp>
      <p:sp>
        <p:nvSpPr>
          <p:cNvPr id="366" name="Google Shape;366;p45"/>
          <p:cNvSpPr txBox="1"/>
          <p:nvPr/>
        </p:nvSpPr>
        <p:spPr>
          <a:xfrm>
            <a:off x="2609725" y="677775"/>
            <a:ext cx="4142400" cy="24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</a:rPr>
              <a:t>Normal distribution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800">
                <a:solidFill>
                  <a:schemeClr val="dk1"/>
                </a:solidFill>
              </a:rPr>
              <a:t>3*10⁶ x 10 samples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Then take maximum of every tuple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mean: ~1.538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367" name="Google Shape;367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3100" y="2100275"/>
            <a:ext cx="4495650" cy="2884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373" name="Google Shape;373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9713" y="771725"/>
            <a:ext cx="4104583" cy="1918275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p46"/>
          <p:cNvSpPr txBox="1"/>
          <p:nvPr/>
        </p:nvSpPr>
        <p:spPr>
          <a:xfrm>
            <a:off x="3161125" y="812025"/>
            <a:ext cx="661200" cy="44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rgbClr val="FF0000"/>
                </a:solidFill>
                <a:highlight>
                  <a:srgbClr val="FFFFFF"/>
                </a:highlight>
              </a:rPr>
              <a:t>r=</a:t>
            </a:r>
            <a:r>
              <a:rPr lang="ru" sz="1800">
                <a:solidFill>
                  <a:srgbClr val="FF0000"/>
                </a:solidFill>
                <a:highlight>
                  <a:srgbClr val="FFFFFF"/>
                </a:highlight>
              </a:rPr>
              <a:t>0</a:t>
            </a:r>
            <a:endParaRPr sz="1800">
              <a:solidFill>
                <a:srgbClr val="FF0000"/>
              </a:solidFill>
              <a:highlight>
                <a:srgbClr val="FFFFFF"/>
              </a:highlight>
            </a:endParaRPr>
          </a:p>
        </p:txBody>
      </p:sp>
      <p:sp>
        <p:nvSpPr>
          <p:cNvPr id="375" name="Google Shape;375;p46"/>
          <p:cNvSpPr txBox="1"/>
          <p:nvPr>
            <p:ph type="title"/>
          </p:nvPr>
        </p:nvSpPr>
        <p:spPr>
          <a:xfrm>
            <a:off x="311700" y="1050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Problem of overestimation</a:t>
            </a:r>
            <a:endParaRPr b="1"/>
          </a:p>
        </p:txBody>
      </p:sp>
      <p:sp>
        <p:nvSpPr>
          <p:cNvPr id="376" name="Google Shape;376;p46"/>
          <p:cNvSpPr txBox="1"/>
          <p:nvPr/>
        </p:nvSpPr>
        <p:spPr>
          <a:xfrm>
            <a:off x="0" y="2690000"/>
            <a:ext cx="9144000" cy="22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Suppose true </a:t>
            </a:r>
            <a:r>
              <a:rPr b="1" lang="ru" sz="1800"/>
              <a:t>Q(s’,a)</a:t>
            </a:r>
            <a:r>
              <a:rPr lang="ru" sz="1800"/>
              <a:t>  are equal to </a:t>
            </a:r>
            <a:r>
              <a:rPr b="1" lang="ru" sz="1800"/>
              <a:t>0</a:t>
            </a:r>
            <a:r>
              <a:rPr lang="ru" sz="1800"/>
              <a:t> for all </a:t>
            </a:r>
            <a:r>
              <a:rPr b="1" lang="ru" sz="1800"/>
              <a:t>a</a:t>
            </a:r>
            <a:endParaRPr b="1" sz="1800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But we have an approximation (or other) error      _ ____     </a:t>
            </a:r>
            <a:endParaRPr sz="1800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So Q(s,a) should be equal to </a:t>
            </a:r>
            <a:r>
              <a:rPr b="1" lang="ru" sz="1800"/>
              <a:t>0</a:t>
            </a:r>
            <a:endParaRPr b="1" sz="1800"/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  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</a:t>
            </a:r>
            <a:endParaRPr/>
          </a:p>
        </p:txBody>
      </p:sp>
      <p:pic>
        <p:nvPicPr>
          <p:cNvPr id="377" name="Google Shape;377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30350" y="4027950"/>
            <a:ext cx="699330" cy="31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21350" y="3357275"/>
            <a:ext cx="1477534" cy="416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57372" y="2783950"/>
            <a:ext cx="841915" cy="28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p4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678825" y="2716388"/>
            <a:ext cx="290736" cy="318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5" name="Google Shape;385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9713" y="771725"/>
            <a:ext cx="4104583" cy="1918275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p47"/>
          <p:cNvSpPr txBox="1"/>
          <p:nvPr>
            <p:ph type="title"/>
          </p:nvPr>
        </p:nvSpPr>
        <p:spPr>
          <a:xfrm>
            <a:off x="311700" y="1050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Problem of overestimation</a:t>
            </a:r>
            <a:endParaRPr b="1"/>
          </a:p>
        </p:txBody>
      </p:sp>
      <p:sp>
        <p:nvSpPr>
          <p:cNvPr id="387" name="Google Shape;387;p47"/>
          <p:cNvSpPr txBox="1"/>
          <p:nvPr/>
        </p:nvSpPr>
        <p:spPr>
          <a:xfrm>
            <a:off x="0" y="2690000"/>
            <a:ext cx="9144000" cy="22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But if we update Q(s,a) towards _____________________</a:t>
            </a:r>
            <a:endParaRPr sz="1800"/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we will have overestimated Q(s,a)   &gt; </a:t>
            </a:r>
            <a:r>
              <a:rPr b="1" lang="ru" sz="1800"/>
              <a:t>0 </a:t>
            </a:r>
            <a:r>
              <a:rPr lang="ru" sz="1800"/>
              <a:t>because</a:t>
            </a:r>
            <a:r>
              <a:rPr b="1" lang="ru" sz="1800"/>
              <a:t> </a:t>
            </a:r>
            <a:r>
              <a:rPr lang="ru" sz="1800"/>
              <a:t>  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</a:t>
            </a:r>
            <a:endParaRPr/>
          </a:p>
        </p:txBody>
      </p:sp>
      <p:sp>
        <p:nvSpPr>
          <p:cNvPr id="388" name="Google Shape;388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389" name="Google Shape;389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79400" y="3179462"/>
            <a:ext cx="699330" cy="31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26250" y="3588275"/>
            <a:ext cx="780914" cy="355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56981" y="3130600"/>
            <a:ext cx="2807469" cy="416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67975" y="4090524"/>
            <a:ext cx="6608077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p47"/>
          <p:cNvSpPr txBox="1"/>
          <p:nvPr/>
        </p:nvSpPr>
        <p:spPr>
          <a:xfrm>
            <a:off x="3161125" y="812025"/>
            <a:ext cx="661200" cy="44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rgbClr val="FF0000"/>
                </a:solidFill>
                <a:highlight>
                  <a:srgbClr val="FFFFFF"/>
                </a:highlight>
              </a:rPr>
              <a:t>r=0</a:t>
            </a:r>
            <a:endParaRPr sz="1800">
              <a:solidFill>
                <a:srgbClr val="FF0000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48"/>
          <p:cNvSpPr txBox="1"/>
          <p:nvPr>
            <p:ph type="title"/>
          </p:nvPr>
        </p:nvSpPr>
        <p:spPr>
          <a:xfrm>
            <a:off x="311700" y="134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Double Q-learning (NIPS 2010)</a:t>
            </a:r>
            <a:endParaRPr/>
          </a:p>
        </p:txBody>
      </p:sp>
      <p:sp>
        <p:nvSpPr>
          <p:cNvPr id="399" name="Google Shape;399;p48"/>
          <p:cNvSpPr txBox="1"/>
          <p:nvPr/>
        </p:nvSpPr>
        <p:spPr>
          <a:xfrm>
            <a:off x="311700" y="2619025"/>
            <a:ext cx="9144000" cy="7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/>
              <a:t>Idea: </a:t>
            </a:r>
            <a:r>
              <a:rPr lang="ru" sz="1800"/>
              <a:t>use two estimators of q-values: 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They should compensate mistakes of each other because they will be independent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Let’s get argmax from another estimator! 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                                                                                    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400" name="Google Shape;400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401" name="Google Shape;401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35800" y="2619025"/>
            <a:ext cx="1012114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3928275"/>
            <a:ext cx="8839200" cy="73494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859725"/>
            <a:ext cx="8839202" cy="1429729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p48"/>
          <p:cNvSpPr/>
          <p:nvPr/>
        </p:nvSpPr>
        <p:spPr>
          <a:xfrm>
            <a:off x="725375" y="725375"/>
            <a:ext cx="942000" cy="216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" name="Google Shape;405;p48"/>
          <p:cNvSpPr/>
          <p:nvPr/>
        </p:nvSpPr>
        <p:spPr>
          <a:xfrm>
            <a:off x="5510900" y="1639125"/>
            <a:ext cx="3480600" cy="480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ru" sz="1800"/>
              <a:t>Rewritten Q-learning target</a:t>
            </a:r>
            <a:endParaRPr sz="180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411" name="Google Shape;411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600" y="722838"/>
            <a:ext cx="8782801" cy="3745775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Google Shape;412;p49"/>
          <p:cNvSpPr txBox="1"/>
          <p:nvPr>
            <p:ph type="title"/>
          </p:nvPr>
        </p:nvSpPr>
        <p:spPr>
          <a:xfrm>
            <a:off x="311700" y="134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Double Q-learning (NIPS 2010)</a:t>
            </a:r>
            <a:endParaRPr/>
          </a:p>
        </p:txBody>
      </p:sp>
      <p:sp>
        <p:nvSpPr>
          <p:cNvPr id="413" name="Google Shape;413;p49"/>
          <p:cNvSpPr txBox="1"/>
          <p:nvPr/>
        </p:nvSpPr>
        <p:spPr>
          <a:xfrm>
            <a:off x="359000" y="4484125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/>
              <a:t>Can we combine this</a:t>
            </a:r>
            <a:r>
              <a:rPr b="1" lang="ru" sz="1800"/>
              <a:t> algorithm with DQN?</a:t>
            </a:r>
            <a:endParaRPr b="1" sz="180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50"/>
          <p:cNvSpPr txBox="1"/>
          <p:nvPr>
            <p:ph type="title"/>
          </p:nvPr>
        </p:nvSpPr>
        <p:spPr>
          <a:xfrm>
            <a:off x="311700" y="110850"/>
            <a:ext cx="8520600" cy="4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900"/>
              <a:t>Deep Reinforcement Learning with Double Q-learning (Deepmind, 2015)</a:t>
            </a:r>
            <a:endParaRPr b="1" sz="1900"/>
          </a:p>
        </p:txBody>
      </p:sp>
      <p:sp>
        <p:nvSpPr>
          <p:cNvPr id="419" name="Google Shape;419;p50"/>
          <p:cNvSpPr txBox="1"/>
          <p:nvPr>
            <p:ph idx="1" type="body"/>
          </p:nvPr>
        </p:nvSpPr>
        <p:spPr>
          <a:xfrm>
            <a:off x="311700" y="561750"/>
            <a:ext cx="8520600" cy="400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rgbClr val="000000"/>
                </a:solidFill>
              </a:rPr>
              <a:t>Idea: </a:t>
            </a:r>
            <a:r>
              <a:rPr lang="ru"/>
              <a:t>use main network to choose action!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420" name="Google Shape;420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850" y="2290099"/>
            <a:ext cx="7773076" cy="206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" name="Google Shape;421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69150" y="4303250"/>
            <a:ext cx="4771350" cy="840250"/>
          </a:xfrm>
          <a:prstGeom prst="rect">
            <a:avLst/>
          </a:prstGeom>
          <a:noFill/>
          <a:ln>
            <a:noFill/>
          </a:ln>
        </p:spPr>
      </p:pic>
      <p:sp>
        <p:nvSpPr>
          <p:cNvPr id="422" name="Google Shape;422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423" name="Google Shape;423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688" y="1067500"/>
            <a:ext cx="8010525" cy="104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graphicFrame>
        <p:nvGraphicFramePr>
          <p:cNvPr id="429" name="Google Shape;429;p51"/>
          <p:cNvGraphicFramePr/>
          <p:nvPr/>
        </p:nvGraphicFramePr>
        <p:xfrm>
          <a:off x="952500" y="1009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{10784BAB-8217-483C-B82F-DA4DADA3586E}</a:tableStyleId>
              </a:tblPr>
              <a:tblGrid>
                <a:gridCol w="1809750"/>
                <a:gridCol w="1809750"/>
                <a:gridCol w="1809750"/>
                <a:gridCol w="18097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/>
                        <a:t>State</a:t>
                      </a:r>
                      <a:endParaRPr b="1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/>
                        <a:t>Action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/>
                        <a:t>Reward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>
                          <a:solidFill>
                            <a:schemeClr val="dk1"/>
                          </a:solidFill>
                        </a:rPr>
                        <a:t>Next state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s_0</a:t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a</a:t>
                      </a:r>
                      <a:r>
                        <a:rPr lang="ru"/>
                        <a:t>_0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dk1"/>
                          </a:solidFill>
                        </a:rPr>
                        <a:t>s_1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dk1"/>
                          </a:solidFill>
                        </a:rPr>
                        <a:t>s_1</a:t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dk1"/>
                          </a:solidFill>
                        </a:rPr>
                        <a:t>a</a:t>
                      </a:r>
                      <a:r>
                        <a:rPr lang="ru">
                          <a:solidFill>
                            <a:schemeClr val="dk1"/>
                          </a:solidFill>
                        </a:rPr>
                        <a:t>_1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dk1"/>
                          </a:solidFill>
                        </a:rPr>
                        <a:t>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dk1"/>
                          </a:solidFill>
                        </a:rPr>
                        <a:t>s_2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dk1"/>
                          </a:solidFill>
                        </a:rPr>
                        <a:t>...</a:t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dk1"/>
                          </a:solidFill>
                        </a:rPr>
                        <a:t>...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dk1"/>
                          </a:solidFill>
                        </a:rPr>
                        <a:t>...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dk1"/>
                          </a:solidFill>
                        </a:rPr>
                        <a:t>...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dk1"/>
                          </a:solidFill>
                        </a:rPr>
                        <a:t>s_(n-1)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dk1"/>
                          </a:solidFill>
                        </a:rPr>
                        <a:t>a_(n-1)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dk1"/>
                          </a:solidFill>
                        </a:rPr>
                        <a:t>0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dk1"/>
                          </a:solidFill>
                        </a:rPr>
                        <a:t>s_n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>
                          <a:solidFill>
                            <a:schemeClr val="dk1"/>
                          </a:solidFill>
                        </a:rPr>
                        <a:t>s_n</a:t>
                      </a:r>
                      <a:endParaRPr b="1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>
                          <a:solidFill>
                            <a:schemeClr val="dk1"/>
                          </a:solidFill>
                        </a:rPr>
                        <a:t>a</a:t>
                      </a:r>
                      <a:r>
                        <a:rPr b="1" lang="ru">
                          <a:solidFill>
                            <a:schemeClr val="dk1"/>
                          </a:solidFill>
                        </a:rPr>
                        <a:t>_n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>
                          <a:solidFill>
                            <a:schemeClr val="dk1"/>
                          </a:solidFill>
                        </a:rPr>
                        <a:t>100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>
                          <a:solidFill>
                            <a:schemeClr val="dk1"/>
                          </a:solidFill>
                        </a:rPr>
                        <a:t>s_(n+1)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dk1"/>
                          </a:solidFill>
                        </a:rPr>
                        <a:t>s_(n+1)</a:t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dk1"/>
                          </a:solidFill>
                        </a:rPr>
                        <a:t>a</a:t>
                      </a:r>
                      <a:r>
                        <a:rPr lang="ru">
                          <a:solidFill>
                            <a:schemeClr val="dk1"/>
                          </a:solidFill>
                        </a:rPr>
                        <a:t>_(n+1)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dk1"/>
                          </a:solidFill>
                        </a:rPr>
                        <a:t>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dk1"/>
                          </a:solidFill>
                        </a:rPr>
                        <a:t>s_(n+2)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dk1"/>
                          </a:solidFill>
                        </a:rPr>
                        <a:t>...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dk1"/>
                          </a:solidFill>
                        </a:rPr>
                        <a:t>...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dk1"/>
                          </a:solidFill>
                        </a:rPr>
                        <a:t>...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...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430" name="Google Shape;430;p51"/>
          <p:cNvSpPr txBox="1"/>
          <p:nvPr>
            <p:ph type="title"/>
          </p:nvPr>
        </p:nvSpPr>
        <p:spPr>
          <a:xfrm>
            <a:off x="311700" y="131175"/>
            <a:ext cx="8520600" cy="62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Experience Replay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77" name="Google Shape;77;p16"/>
          <p:cNvSpPr txBox="1"/>
          <p:nvPr>
            <p:ph idx="4294967295" type="title"/>
          </p:nvPr>
        </p:nvSpPr>
        <p:spPr>
          <a:xfrm>
            <a:off x="0" y="0"/>
            <a:ext cx="9144000" cy="6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Optimal policy</a:t>
            </a:r>
            <a:endParaRPr b="1"/>
          </a:p>
        </p:txBody>
      </p:sp>
      <p:sp>
        <p:nvSpPr>
          <p:cNvPr id="78" name="Google Shape;78;p16"/>
          <p:cNvSpPr txBox="1"/>
          <p:nvPr/>
        </p:nvSpPr>
        <p:spPr>
          <a:xfrm>
            <a:off x="2897688" y="3377388"/>
            <a:ext cx="33486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/>
              <a:t>Bellman optimality equation</a:t>
            </a:r>
            <a:endParaRPr b="1" sz="1800"/>
          </a:p>
        </p:txBody>
      </p:sp>
      <p:pic>
        <p:nvPicPr>
          <p:cNvPr id="79" name="Google Shape;7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43250" y="1776338"/>
            <a:ext cx="2857500" cy="46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09613" y="1213625"/>
            <a:ext cx="3295650" cy="40005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6"/>
          <p:cNvSpPr txBox="1"/>
          <p:nvPr/>
        </p:nvSpPr>
        <p:spPr>
          <a:xfrm>
            <a:off x="2395250" y="1180250"/>
            <a:ext cx="1838100" cy="4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For all           :</a:t>
            </a:r>
            <a:endParaRPr sz="1800"/>
          </a:p>
        </p:txBody>
      </p:sp>
      <p:pic>
        <p:nvPicPr>
          <p:cNvPr id="82" name="Google Shape;82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40313" y="3906745"/>
            <a:ext cx="5234274" cy="700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52"/>
          <p:cNvSpPr txBox="1"/>
          <p:nvPr>
            <p:ph type="title"/>
          </p:nvPr>
        </p:nvSpPr>
        <p:spPr>
          <a:xfrm>
            <a:off x="311700" y="131175"/>
            <a:ext cx="8520600" cy="62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Prioritized Experience Replay (2016, Deepmind)</a:t>
            </a:r>
            <a:endParaRPr/>
          </a:p>
        </p:txBody>
      </p:sp>
      <p:sp>
        <p:nvSpPr>
          <p:cNvPr id="436" name="Google Shape;436;p52"/>
          <p:cNvSpPr txBox="1"/>
          <p:nvPr>
            <p:ph idx="1" type="body"/>
          </p:nvPr>
        </p:nvSpPr>
        <p:spPr>
          <a:xfrm>
            <a:off x="311700" y="780150"/>
            <a:ext cx="8520600" cy="378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Idea: </a:t>
            </a:r>
            <a:r>
              <a:rPr lang="ru"/>
              <a:t>sample transitions from xp-replay cleverly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ru"/>
              <a:t>We want to set probability for every transition. Let’s use the absolute value of TD-error of transition as a probability!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b="1" lang="ru"/>
              <a:t>Do you see the problem?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ru"/>
              <a:t>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437" name="Google Shape;437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125" y="2739800"/>
            <a:ext cx="2155050" cy="871000"/>
          </a:xfrm>
          <a:prstGeom prst="rect">
            <a:avLst/>
          </a:prstGeom>
          <a:noFill/>
          <a:ln>
            <a:noFill/>
          </a:ln>
        </p:spPr>
      </p:pic>
      <p:sp>
        <p:nvSpPr>
          <p:cNvPr id="438" name="Google Shape;438;p52"/>
          <p:cNvSpPr txBox="1"/>
          <p:nvPr/>
        </p:nvSpPr>
        <p:spPr>
          <a:xfrm>
            <a:off x="1822650" y="2739800"/>
            <a:ext cx="6848700" cy="58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              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         where 𝛼 is the priority parameter (when </a:t>
            </a:r>
            <a:r>
              <a:rPr lang="ru">
                <a:solidFill>
                  <a:schemeClr val="dk1"/>
                </a:solidFill>
              </a:rPr>
              <a:t>𝛼 is 0 it’s the uniform case) </a:t>
            </a:r>
            <a:endParaRPr/>
          </a:p>
        </p:txBody>
      </p:sp>
      <p:sp>
        <p:nvSpPr>
          <p:cNvPr id="439" name="Google Shape;439;p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440" name="Google Shape;440;p52"/>
          <p:cNvSpPr txBox="1"/>
          <p:nvPr/>
        </p:nvSpPr>
        <p:spPr>
          <a:xfrm>
            <a:off x="-121662" y="3971750"/>
            <a:ext cx="9144000" cy="12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200">
                <a:solidFill>
                  <a:srgbClr val="434343"/>
                </a:solidFill>
              </a:rPr>
              <a:t>Transitions become non i.i.d. and therefore we introduce the bias.</a:t>
            </a:r>
            <a:endParaRPr b="1" sz="2200">
              <a:solidFill>
                <a:srgbClr val="434343"/>
              </a:solidFill>
            </a:endParaRPr>
          </a:p>
        </p:txBody>
      </p:sp>
      <p:pic>
        <p:nvPicPr>
          <p:cNvPr id="441" name="Google Shape;441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9975" y="2436825"/>
            <a:ext cx="1054800" cy="46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Google Shape;442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7125" y="2024900"/>
            <a:ext cx="8126415" cy="46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53"/>
          <p:cNvSpPr txBox="1"/>
          <p:nvPr>
            <p:ph type="title"/>
          </p:nvPr>
        </p:nvSpPr>
        <p:spPr>
          <a:xfrm>
            <a:off x="311700" y="131175"/>
            <a:ext cx="8520600" cy="62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Prioritized Experience Replay (2016, Deepmind)</a:t>
            </a:r>
            <a:endParaRPr/>
          </a:p>
        </p:txBody>
      </p:sp>
      <p:sp>
        <p:nvSpPr>
          <p:cNvPr id="448" name="Google Shape;448;p53"/>
          <p:cNvSpPr txBox="1"/>
          <p:nvPr>
            <p:ph idx="1" type="body"/>
          </p:nvPr>
        </p:nvSpPr>
        <p:spPr>
          <a:xfrm>
            <a:off x="311700" y="780150"/>
            <a:ext cx="8520600" cy="378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Solution: </a:t>
            </a:r>
            <a:r>
              <a:rPr lang="ru"/>
              <a:t>we can correct the bias by using importance-sampling weights</a:t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lang="ru"/>
              <a:t>                                     where 𝛽 is the parameter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ru"/>
              <a:t>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ru"/>
              <a:t>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449" name="Google Shape;449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7825" y="1618225"/>
            <a:ext cx="2199125" cy="869925"/>
          </a:xfrm>
          <a:prstGeom prst="rect">
            <a:avLst/>
          </a:prstGeom>
          <a:noFill/>
          <a:ln>
            <a:noFill/>
          </a:ln>
        </p:spPr>
      </p:pic>
      <p:sp>
        <p:nvSpPr>
          <p:cNvPr id="450" name="Google Shape;450;p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451" name="Google Shape;451;p53"/>
          <p:cNvSpPr txBox="1"/>
          <p:nvPr/>
        </p:nvSpPr>
        <p:spPr>
          <a:xfrm>
            <a:off x="1379425" y="3468300"/>
            <a:ext cx="6627000" cy="9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So we sample using                           and multiply error by  </a:t>
            </a:r>
            <a:endParaRPr sz="1800"/>
          </a:p>
        </p:txBody>
      </p:sp>
      <p:pic>
        <p:nvPicPr>
          <p:cNvPr id="452" name="Google Shape;452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36075" y="3436050"/>
            <a:ext cx="1537209" cy="62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3" name="Google Shape;453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03350" y="3559375"/>
            <a:ext cx="323820" cy="26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459" name="Google Shape;459;p54"/>
          <p:cNvSpPr txBox="1"/>
          <p:nvPr>
            <p:ph type="title"/>
          </p:nvPr>
        </p:nvSpPr>
        <p:spPr>
          <a:xfrm>
            <a:off x="311700" y="131175"/>
            <a:ext cx="8520600" cy="62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Prioritized Experience Replay (2016, Deepmind)</a:t>
            </a:r>
            <a:endParaRPr/>
          </a:p>
        </p:txBody>
      </p:sp>
      <p:sp>
        <p:nvSpPr>
          <p:cNvPr id="460" name="Google Shape;460;p54"/>
          <p:cNvSpPr txBox="1"/>
          <p:nvPr>
            <p:ph idx="1" type="body"/>
          </p:nvPr>
        </p:nvSpPr>
        <p:spPr>
          <a:xfrm>
            <a:off x="311700" y="780150"/>
            <a:ext cx="8520600" cy="378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Additional details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ru"/>
              <a:t>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ru"/>
              <a:t>We also normalize weights by                     (here is no mathematical reason)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ru"/>
              <a:t>When we put transition into experience replay, we set 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461" name="Google Shape;461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95125" y="1896450"/>
            <a:ext cx="1236180" cy="31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2450" y="2933775"/>
            <a:ext cx="3058175" cy="318700"/>
          </a:xfrm>
          <a:prstGeom prst="rect">
            <a:avLst/>
          </a:prstGeom>
          <a:noFill/>
          <a:ln>
            <a:noFill/>
          </a:ln>
        </p:spPr>
      </p:pic>
      <p:sp>
        <p:nvSpPr>
          <p:cNvPr id="463" name="Google Shape;463;p54"/>
          <p:cNvSpPr txBox="1"/>
          <p:nvPr/>
        </p:nvSpPr>
        <p:spPr>
          <a:xfrm flipH="1">
            <a:off x="2044943" y="3873975"/>
            <a:ext cx="4989600" cy="1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400"/>
              <a:t>It is the bonus homework!</a:t>
            </a:r>
            <a:endParaRPr b="1" sz="24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55"/>
          <p:cNvSpPr txBox="1"/>
          <p:nvPr>
            <p:ph type="title"/>
          </p:nvPr>
        </p:nvSpPr>
        <p:spPr>
          <a:xfrm>
            <a:off x="269675" y="2285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Let’s watch a video…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u="sng">
                <a:solidFill>
                  <a:schemeClr val="hlink"/>
                </a:solidFill>
                <a:hlinkClick r:id="rId3"/>
              </a:rPr>
              <a:t>https://www.youtube.com/watch?v=UXurvvDY93o</a:t>
            </a:r>
            <a:endParaRPr/>
          </a:p>
        </p:txBody>
      </p:sp>
      <p:sp>
        <p:nvSpPr>
          <p:cNvPr id="469" name="Google Shape;469;p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475" name="Google Shape;475;p56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90500" rtl="0" algn="ctr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1600">
                <a:highlight>
                  <a:srgbClr val="FFFFFF"/>
                </a:highlight>
              </a:rPr>
              <a:t>Dueling Network Architectures for Deep Reinforcement Learning (2016, Deepmind)</a:t>
            </a:r>
            <a:endParaRPr b="1" sz="1600">
              <a:highlight>
                <a:srgbClr val="FFFFFF"/>
              </a:highlight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476" name="Google Shape;476;p56"/>
          <p:cNvSpPr txBox="1"/>
          <p:nvPr/>
        </p:nvSpPr>
        <p:spPr>
          <a:xfrm>
            <a:off x="171300" y="602625"/>
            <a:ext cx="8801400" cy="41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/>
              <a:t>Idea: </a:t>
            </a:r>
            <a:r>
              <a:rPr lang="ru" sz="1800"/>
              <a:t>change the network’s architecture.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Recall: 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Advantage Function A(s,a) = Q(s,a) - V(s)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So, Q(s,a) = A(s,a) + V(s)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77" name="Google Shape;477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3950" y="602621"/>
            <a:ext cx="3564900" cy="2653725"/>
          </a:xfrm>
          <a:prstGeom prst="rect">
            <a:avLst/>
          </a:prstGeom>
          <a:noFill/>
          <a:ln>
            <a:noFill/>
          </a:ln>
        </p:spPr>
      </p:pic>
      <p:sp>
        <p:nvSpPr>
          <p:cNvPr id="478" name="Google Shape;478;p56"/>
          <p:cNvSpPr txBox="1"/>
          <p:nvPr/>
        </p:nvSpPr>
        <p:spPr>
          <a:xfrm>
            <a:off x="7760050" y="931975"/>
            <a:ext cx="658800" cy="32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Q(s)</a:t>
            </a:r>
            <a:endParaRPr/>
          </a:p>
        </p:txBody>
      </p:sp>
      <p:sp>
        <p:nvSpPr>
          <p:cNvPr id="479" name="Google Shape;479;p56"/>
          <p:cNvSpPr txBox="1"/>
          <p:nvPr/>
        </p:nvSpPr>
        <p:spPr>
          <a:xfrm>
            <a:off x="7711000" y="2682100"/>
            <a:ext cx="658800" cy="32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A</a:t>
            </a:r>
            <a:r>
              <a:rPr lang="ru"/>
              <a:t>(s)</a:t>
            </a:r>
            <a:endParaRPr/>
          </a:p>
        </p:txBody>
      </p:sp>
      <p:sp>
        <p:nvSpPr>
          <p:cNvPr id="480" name="Google Shape;480;p56"/>
          <p:cNvSpPr txBox="1"/>
          <p:nvPr/>
        </p:nvSpPr>
        <p:spPr>
          <a:xfrm>
            <a:off x="7711000" y="1895475"/>
            <a:ext cx="658800" cy="32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V</a:t>
            </a:r>
            <a:r>
              <a:rPr lang="ru"/>
              <a:t>(s)</a:t>
            </a:r>
            <a:endParaRPr/>
          </a:p>
        </p:txBody>
      </p:sp>
      <p:sp>
        <p:nvSpPr>
          <p:cNvPr id="481" name="Google Shape;481;p56"/>
          <p:cNvSpPr txBox="1"/>
          <p:nvPr/>
        </p:nvSpPr>
        <p:spPr>
          <a:xfrm>
            <a:off x="8108650" y="2288775"/>
            <a:ext cx="658800" cy="32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Q(s)</a:t>
            </a:r>
            <a:endParaRPr/>
          </a:p>
        </p:txBody>
      </p:sp>
      <p:pic>
        <p:nvPicPr>
          <p:cNvPr id="482" name="Google Shape;482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62225" y="3957800"/>
            <a:ext cx="3819525" cy="5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57"/>
          <p:cNvSpPr txBox="1"/>
          <p:nvPr>
            <p:ph idx="1" type="body"/>
          </p:nvPr>
        </p:nvSpPr>
        <p:spPr>
          <a:xfrm>
            <a:off x="311700" y="666375"/>
            <a:ext cx="8520600" cy="39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Here is one extra freedom degree!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ru"/>
              <a:t>Example:</a:t>
            </a:r>
            <a:endParaRPr/>
          </a:p>
        </p:txBody>
      </p:sp>
      <p:sp>
        <p:nvSpPr>
          <p:cNvPr id="488" name="Google Shape;488;p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489" name="Google Shape;489;p57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90500" rtl="0" algn="ctr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1600">
                <a:highlight>
                  <a:srgbClr val="FFFFFF"/>
                </a:highlight>
              </a:rPr>
              <a:t>Dueling Network Architectures for Deep Reinforcement Learning (2016, Deepmind)</a:t>
            </a:r>
            <a:endParaRPr b="1" sz="1600">
              <a:highlight>
                <a:srgbClr val="FFFFFF"/>
              </a:highlight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490" name="Google Shape;490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6524" y="1976125"/>
            <a:ext cx="2930875" cy="225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1" name="Google Shape;491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83675" y="1976125"/>
            <a:ext cx="2930875" cy="2252645"/>
          </a:xfrm>
          <a:prstGeom prst="rect">
            <a:avLst/>
          </a:prstGeom>
          <a:noFill/>
          <a:ln>
            <a:noFill/>
          </a:ln>
        </p:spPr>
      </p:pic>
      <p:sp>
        <p:nvSpPr>
          <p:cNvPr id="492" name="Google Shape;492;p57"/>
          <p:cNvSpPr txBox="1"/>
          <p:nvPr/>
        </p:nvSpPr>
        <p:spPr>
          <a:xfrm>
            <a:off x="1983125" y="2277425"/>
            <a:ext cx="147300" cy="1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0</a:t>
            </a:r>
            <a:endParaRPr/>
          </a:p>
        </p:txBody>
      </p:sp>
      <p:sp>
        <p:nvSpPr>
          <p:cNvPr id="493" name="Google Shape;493;p57"/>
          <p:cNvSpPr txBox="1"/>
          <p:nvPr/>
        </p:nvSpPr>
        <p:spPr>
          <a:xfrm>
            <a:off x="1944650" y="3340775"/>
            <a:ext cx="504600" cy="6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3</a:t>
            </a:r>
            <a:endParaRPr/>
          </a:p>
        </p:txBody>
      </p:sp>
      <p:sp>
        <p:nvSpPr>
          <p:cNvPr id="494" name="Google Shape;494;p57"/>
          <p:cNvSpPr txBox="1"/>
          <p:nvPr/>
        </p:nvSpPr>
        <p:spPr>
          <a:xfrm>
            <a:off x="6587913" y="3340775"/>
            <a:ext cx="504600" cy="6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-1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1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0</a:t>
            </a:r>
            <a:endParaRPr/>
          </a:p>
        </p:txBody>
      </p:sp>
      <p:sp>
        <p:nvSpPr>
          <p:cNvPr id="495" name="Google Shape;495;p57"/>
          <p:cNvSpPr txBox="1"/>
          <p:nvPr/>
        </p:nvSpPr>
        <p:spPr>
          <a:xfrm>
            <a:off x="6844525" y="2277425"/>
            <a:ext cx="147300" cy="1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3</a:t>
            </a:r>
            <a:endParaRPr/>
          </a:p>
        </p:txBody>
      </p:sp>
      <p:sp>
        <p:nvSpPr>
          <p:cNvPr id="496" name="Google Shape;496;p57"/>
          <p:cNvSpPr txBox="1"/>
          <p:nvPr/>
        </p:nvSpPr>
        <p:spPr>
          <a:xfrm>
            <a:off x="2994000" y="2716200"/>
            <a:ext cx="504600" cy="6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3</a:t>
            </a:r>
            <a:endParaRPr/>
          </a:p>
        </p:txBody>
      </p:sp>
      <p:sp>
        <p:nvSpPr>
          <p:cNvPr id="497" name="Google Shape;497;p57"/>
          <p:cNvSpPr txBox="1"/>
          <p:nvPr/>
        </p:nvSpPr>
        <p:spPr>
          <a:xfrm>
            <a:off x="7869750" y="2716200"/>
            <a:ext cx="504600" cy="6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3</a:t>
            </a:r>
            <a:endParaRPr/>
          </a:p>
        </p:txBody>
      </p:sp>
      <p:sp>
        <p:nvSpPr>
          <p:cNvPr id="498" name="Google Shape;498;p57"/>
          <p:cNvSpPr txBox="1"/>
          <p:nvPr/>
        </p:nvSpPr>
        <p:spPr>
          <a:xfrm>
            <a:off x="3104700" y="4467975"/>
            <a:ext cx="2934600" cy="49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/>
              <a:t>Which one is good?</a:t>
            </a:r>
            <a:endParaRPr b="1" sz="180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58"/>
          <p:cNvSpPr txBox="1"/>
          <p:nvPr>
            <p:ph idx="1" type="body"/>
          </p:nvPr>
        </p:nvSpPr>
        <p:spPr>
          <a:xfrm>
            <a:off x="175175" y="619813"/>
            <a:ext cx="8520600" cy="399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Solution</a:t>
            </a:r>
            <a:r>
              <a:rPr lang="ru"/>
              <a:t>: require</a:t>
            </a:r>
            <a:r>
              <a:rPr b="1" lang="ru"/>
              <a:t>                                    </a:t>
            </a:r>
            <a:r>
              <a:rPr lang="ru"/>
              <a:t>to be equal to zero!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ru"/>
              <a:t>So the </a:t>
            </a:r>
            <a:r>
              <a:rPr b="1" lang="ru"/>
              <a:t>Q-function</a:t>
            </a:r>
            <a:r>
              <a:rPr lang="ru"/>
              <a:t> computes as: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p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505" name="Google Shape;505;p58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90500" rtl="0" algn="ctr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1600">
                <a:highlight>
                  <a:srgbClr val="FFFFFF"/>
                </a:highlight>
              </a:rPr>
              <a:t>Dueling Network Architectures for Deep Reinforcement Learning (2016, Deepmind)</a:t>
            </a:r>
            <a:endParaRPr b="1" sz="16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506" name="Google Shape;506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5675" y="619825"/>
            <a:ext cx="219535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Google Shape;507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6150" y="1592625"/>
            <a:ext cx="4787475" cy="1084225"/>
          </a:xfrm>
          <a:prstGeom prst="rect">
            <a:avLst/>
          </a:prstGeom>
          <a:noFill/>
          <a:ln>
            <a:noFill/>
          </a:ln>
        </p:spPr>
      </p:pic>
      <p:sp>
        <p:nvSpPr>
          <p:cNvPr id="508" name="Google Shape;508;p58"/>
          <p:cNvSpPr txBox="1"/>
          <p:nvPr/>
        </p:nvSpPr>
        <p:spPr>
          <a:xfrm>
            <a:off x="252275" y="4386700"/>
            <a:ext cx="8443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59"/>
          <p:cNvSpPr txBox="1"/>
          <p:nvPr>
            <p:ph idx="1" type="body"/>
          </p:nvPr>
        </p:nvSpPr>
        <p:spPr>
          <a:xfrm>
            <a:off x="175175" y="619813"/>
            <a:ext cx="8520600" cy="399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Solution</a:t>
            </a:r>
            <a:r>
              <a:rPr lang="ru"/>
              <a:t>: require</a:t>
            </a:r>
            <a:r>
              <a:rPr b="1" lang="ru"/>
              <a:t>                                    </a:t>
            </a:r>
            <a:r>
              <a:rPr lang="ru"/>
              <a:t>to be equal to zero!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ru"/>
              <a:t>So the </a:t>
            </a:r>
            <a:r>
              <a:rPr b="1" lang="ru"/>
              <a:t>Q-function</a:t>
            </a:r>
            <a:r>
              <a:rPr lang="ru"/>
              <a:t> computes as: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ru"/>
              <a:t>Authors of this papers also introduced this way to compute Q-values: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514" name="Google Shape;514;p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515" name="Google Shape;515;p59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90500" rtl="0" algn="ctr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1600">
                <a:highlight>
                  <a:srgbClr val="FFFFFF"/>
                </a:highlight>
              </a:rPr>
              <a:t>Dueling Network Architectures for Deep Reinforcement Learning (2016, Deepmind)</a:t>
            </a:r>
            <a:endParaRPr b="1" sz="16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516" name="Google Shape;516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5675" y="619825"/>
            <a:ext cx="219535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7" name="Google Shape;517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6150" y="1592625"/>
            <a:ext cx="4787475" cy="108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8" name="Google Shape;518;p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4350" y="3123850"/>
            <a:ext cx="4819275" cy="1253870"/>
          </a:xfrm>
          <a:prstGeom prst="rect">
            <a:avLst/>
          </a:prstGeom>
          <a:noFill/>
          <a:ln>
            <a:noFill/>
          </a:ln>
        </p:spPr>
      </p:pic>
      <p:sp>
        <p:nvSpPr>
          <p:cNvPr id="519" name="Google Shape;519;p59"/>
          <p:cNvSpPr txBox="1"/>
          <p:nvPr/>
        </p:nvSpPr>
        <p:spPr>
          <a:xfrm>
            <a:off x="252275" y="4386700"/>
            <a:ext cx="8443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They wrote that this variant increases stability of the optimization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(The fact that this loses the original semantics of Q doesn’t matter)</a:t>
            </a:r>
            <a:endParaRPr sz="1800"/>
          </a:p>
        </p:txBody>
      </p:sp>
      <p:sp>
        <p:nvSpPr>
          <p:cNvPr id="520" name="Google Shape;520;p59"/>
          <p:cNvSpPr txBox="1"/>
          <p:nvPr/>
        </p:nvSpPr>
        <p:spPr>
          <a:xfrm>
            <a:off x="5136600" y="1592625"/>
            <a:ext cx="3695700" cy="8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000"/>
              <a:t>It’s the homework!</a:t>
            </a:r>
            <a:endParaRPr b="1" sz="30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60"/>
          <p:cNvSpPr txBox="1"/>
          <p:nvPr>
            <p:ph type="title"/>
          </p:nvPr>
        </p:nvSpPr>
        <p:spPr>
          <a:xfrm>
            <a:off x="311700" y="126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/>
              <a:t>Asynchronous Methods for Deep Reinforcement Learning (2016, Deepmind)</a:t>
            </a:r>
            <a:endParaRPr b="1" sz="1800"/>
          </a:p>
        </p:txBody>
      </p:sp>
      <p:sp>
        <p:nvSpPr>
          <p:cNvPr id="526" name="Google Shape;526;p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527" name="Google Shape;527;p60"/>
          <p:cNvSpPr txBox="1"/>
          <p:nvPr/>
        </p:nvSpPr>
        <p:spPr>
          <a:xfrm>
            <a:off x="1034000" y="760025"/>
            <a:ext cx="1308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/>
              <a:t>Worker</a:t>
            </a:r>
            <a:endParaRPr b="1" sz="1800"/>
          </a:p>
        </p:txBody>
      </p:sp>
      <p:sp>
        <p:nvSpPr>
          <p:cNvPr id="528" name="Google Shape;528;p60"/>
          <p:cNvSpPr txBox="1"/>
          <p:nvPr/>
        </p:nvSpPr>
        <p:spPr>
          <a:xfrm>
            <a:off x="3546075" y="760025"/>
            <a:ext cx="1308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/>
              <a:t>Worker</a:t>
            </a:r>
            <a:endParaRPr b="1" sz="1800"/>
          </a:p>
        </p:txBody>
      </p:sp>
      <p:sp>
        <p:nvSpPr>
          <p:cNvPr id="529" name="Google Shape;529;p60"/>
          <p:cNvSpPr txBox="1"/>
          <p:nvPr/>
        </p:nvSpPr>
        <p:spPr>
          <a:xfrm>
            <a:off x="6058150" y="760025"/>
            <a:ext cx="1308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/>
              <a:t>Worker</a:t>
            </a:r>
            <a:endParaRPr b="1" sz="1800"/>
          </a:p>
        </p:txBody>
      </p:sp>
      <p:pic>
        <p:nvPicPr>
          <p:cNvPr id="530" name="Google Shape;530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14275" y="1959100"/>
            <a:ext cx="1371600" cy="26479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31" name="Google Shape;531;p60"/>
          <p:cNvCxnSpPr>
            <a:stCxn id="527" idx="2"/>
            <a:endCxn id="530" idx="0"/>
          </p:cNvCxnSpPr>
          <p:nvPr/>
        </p:nvCxnSpPr>
        <p:spPr>
          <a:xfrm>
            <a:off x="1688000" y="1153625"/>
            <a:ext cx="2512200" cy="805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32" name="Google Shape;532;p60"/>
          <p:cNvCxnSpPr>
            <a:stCxn id="528" idx="2"/>
            <a:endCxn id="530" idx="0"/>
          </p:cNvCxnSpPr>
          <p:nvPr/>
        </p:nvCxnSpPr>
        <p:spPr>
          <a:xfrm>
            <a:off x="4200075" y="1153625"/>
            <a:ext cx="0" cy="805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33" name="Google Shape;533;p60"/>
          <p:cNvCxnSpPr>
            <a:stCxn id="529" idx="2"/>
            <a:endCxn id="530" idx="0"/>
          </p:cNvCxnSpPr>
          <p:nvPr/>
        </p:nvCxnSpPr>
        <p:spPr>
          <a:xfrm flipH="1">
            <a:off x="4199950" y="1153625"/>
            <a:ext cx="2512200" cy="805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34" name="Google Shape;534;p60"/>
          <p:cNvSpPr txBox="1"/>
          <p:nvPr/>
        </p:nvSpPr>
        <p:spPr>
          <a:xfrm>
            <a:off x="2472375" y="1307975"/>
            <a:ext cx="3455400" cy="3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Transitions</a:t>
            </a:r>
            <a:endParaRPr sz="1800"/>
          </a:p>
        </p:txBody>
      </p:sp>
      <p:pic>
        <p:nvPicPr>
          <p:cNvPr id="535" name="Google Shape;535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7600" y="2413175"/>
            <a:ext cx="3060100" cy="1630725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60"/>
          <p:cNvSpPr txBox="1"/>
          <p:nvPr/>
        </p:nvSpPr>
        <p:spPr>
          <a:xfrm>
            <a:off x="1087025" y="2898750"/>
            <a:ext cx="1590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/>
              <a:t>Learning</a:t>
            </a:r>
            <a:endParaRPr sz="240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542" name="Google Shape;542;p61"/>
          <p:cNvSpPr txBox="1"/>
          <p:nvPr>
            <p:ph type="title"/>
          </p:nvPr>
        </p:nvSpPr>
        <p:spPr>
          <a:xfrm>
            <a:off x="311700" y="126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/>
              <a:t>Rainbow</a:t>
            </a:r>
            <a:r>
              <a:rPr b="1" lang="ru" sz="1800"/>
              <a:t> (2017, Deepmind)</a:t>
            </a:r>
            <a:endParaRPr b="1" sz="1800"/>
          </a:p>
        </p:txBody>
      </p:sp>
      <p:pic>
        <p:nvPicPr>
          <p:cNvPr id="543" name="Google Shape;543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088" y="625875"/>
            <a:ext cx="8065814" cy="4139125"/>
          </a:xfrm>
          <a:prstGeom prst="rect">
            <a:avLst/>
          </a:prstGeom>
          <a:noFill/>
          <a:ln>
            <a:noFill/>
          </a:ln>
        </p:spPr>
      </p:pic>
      <p:sp>
        <p:nvSpPr>
          <p:cNvPr id="544" name="Google Shape;544;p61"/>
          <p:cNvSpPr txBox="1"/>
          <p:nvPr/>
        </p:nvSpPr>
        <p:spPr>
          <a:xfrm>
            <a:off x="3941200" y="699575"/>
            <a:ext cx="2309400" cy="2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Double DQN</a:t>
            </a:r>
            <a:endParaRPr/>
          </a:p>
        </p:txBody>
      </p:sp>
      <p:sp>
        <p:nvSpPr>
          <p:cNvPr id="545" name="Google Shape;545;p61"/>
          <p:cNvSpPr txBox="1"/>
          <p:nvPr/>
        </p:nvSpPr>
        <p:spPr>
          <a:xfrm>
            <a:off x="3827125" y="1021550"/>
            <a:ext cx="2309400" cy="2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Prioritized</a:t>
            </a:r>
            <a:r>
              <a:rPr lang="ru"/>
              <a:t> DQN</a:t>
            </a:r>
            <a:endParaRPr/>
          </a:p>
        </p:txBody>
      </p:sp>
      <p:sp>
        <p:nvSpPr>
          <p:cNvPr id="546" name="Google Shape;546;p61"/>
          <p:cNvSpPr txBox="1"/>
          <p:nvPr/>
        </p:nvSpPr>
        <p:spPr>
          <a:xfrm>
            <a:off x="3941200" y="1343525"/>
            <a:ext cx="2309400" cy="2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Dueling </a:t>
            </a:r>
            <a:r>
              <a:rPr lang="ru"/>
              <a:t>DQN</a:t>
            </a:r>
            <a:endParaRPr/>
          </a:p>
        </p:txBody>
      </p:sp>
      <p:sp>
        <p:nvSpPr>
          <p:cNvPr id="547" name="Google Shape;547;p61"/>
          <p:cNvSpPr txBox="1"/>
          <p:nvPr/>
        </p:nvSpPr>
        <p:spPr>
          <a:xfrm>
            <a:off x="3739350" y="1665500"/>
            <a:ext cx="2309400" cy="2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Distributional </a:t>
            </a:r>
            <a:r>
              <a:rPr lang="ru"/>
              <a:t>DQN</a:t>
            </a:r>
            <a:endParaRPr/>
          </a:p>
        </p:txBody>
      </p:sp>
      <p:sp>
        <p:nvSpPr>
          <p:cNvPr id="548" name="Google Shape;548;p61"/>
          <p:cNvSpPr txBox="1"/>
          <p:nvPr/>
        </p:nvSpPr>
        <p:spPr>
          <a:xfrm>
            <a:off x="4017400" y="1947100"/>
            <a:ext cx="2309400" cy="2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</a:rPr>
              <a:t>Noisy</a:t>
            </a:r>
            <a:r>
              <a:rPr lang="ru">
                <a:solidFill>
                  <a:schemeClr val="lt1"/>
                </a:solidFill>
              </a:rPr>
              <a:t> DQN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49" name="Google Shape;549;p61"/>
          <p:cNvSpPr txBox="1"/>
          <p:nvPr/>
        </p:nvSpPr>
        <p:spPr>
          <a:xfrm>
            <a:off x="3865000" y="2251900"/>
            <a:ext cx="2309400" cy="2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</a:rPr>
              <a:t>multi-step</a:t>
            </a:r>
            <a:r>
              <a:rPr lang="ru">
                <a:solidFill>
                  <a:schemeClr val="lt1"/>
                </a:solidFill>
              </a:rPr>
              <a:t> DQN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50" name="Google Shape;550;p61"/>
          <p:cNvSpPr txBox="1"/>
          <p:nvPr/>
        </p:nvSpPr>
        <p:spPr>
          <a:xfrm>
            <a:off x="4246000" y="2556700"/>
            <a:ext cx="2309400" cy="2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</a:rPr>
              <a:t>DQN</a:t>
            </a:r>
            <a:endParaRPr>
              <a:solidFill>
                <a:schemeClr val="lt1"/>
              </a:solidFill>
            </a:endParaRPr>
          </a:p>
        </p:txBody>
      </p:sp>
      <p:graphicFrame>
        <p:nvGraphicFramePr>
          <p:cNvPr id="551" name="Google Shape;551;p61"/>
          <p:cNvGraphicFramePr/>
          <p:nvPr/>
        </p:nvGraphicFramePr>
        <p:xfrm>
          <a:off x="3241525" y="348224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{10784BAB-8217-483C-B82F-DA4DADA3586E}</a:tableStyleId>
              </a:tblPr>
              <a:tblGrid>
                <a:gridCol w="1330475"/>
                <a:gridCol w="1330475"/>
              </a:tblGrid>
              <a:tr h="289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Algorithm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Median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289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>
                          <a:solidFill>
                            <a:schemeClr val="dk1"/>
                          </a:solidFill>
                        </a:rPr>
                        <a:t>DQN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>
                          <a:solidFill>
                            <a:schemeClr val="dk1"/>
                          </a:solidFill>
                        </a:rPr>
                        <a:t>79.5%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014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Double DQN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117%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Rainbow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223%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88" name="Google Shape;88;p17"/>
          <p:cNvSpPr txBox="1"/>
          <p:nvPr>
            <p:ph idx="4294967295" type="title"/>
          </p:nvPr>
        </p:nvSpPr>
        <p:spPr>
          <a:xfrm>
            <a:off x="0" y="0"/>
            <a:ext cx="9144000" cy="6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Q-learning</a:t>
            </a:r>
            <a:endParaRPr b="1"/>
          </a:p>
        </p:txBody>
      </p:sp>
      <p:sp>
        <p:nvSpPr>
          <p:cNvPr id="89" name="Google Shape;89;p17"/>
          <p:cNvSpPr txBox="1"/>
          <p:nvPr/>
        </p:nvSpPr>
        <p:spPr>
          <a:xfrm>
            <a:off x="2515100" y="642000"/>
            <a:ext cx="4217700" cy="4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/>
              <a:t>Training step</a:t>
            </a:r>
            <a:endParaRPr b="1" sz="1800"/>
          </a:p>
        </p:txBody>
      </p:sp>
      <p:pic>
        <p:nvPicPr>
          <p:cNvPr id="90" name="Google Shape;9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9263" y="1126225"/>
            <a:ext cx="6429375" cy="51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09800" y="2537650"/>
            <a:ext cx="4724400" cy="1323975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7"/>
          <p:cNvSpPr txBox="1"/>
          <p:nvPr/>
        </p:nvSpPr>
        <p:spPr>
          <a:xfrm>
            <a:off x="2463150" y="2179875"/>
            <a:ext cx="4217700" cy="4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/>
              <a:t>Q-learning as MSE minimization</a:t>
            </a:r>
            <a:endParaRPr b="1" sz="1800"/>
          </a:p>
        </p:txBody>
      </p:sp>
      <p:sp>
        <p:nvSpPr>
          <p:cNvPr id="93" name="Google Shape;93;p17"/>
          <p:cNvSpPr txBox="1"/>
          <p:nvPr/>
        </p:nvSpPr>
        <p:spPr>
          <a:xfrm>
            <a:off x="2463138" y="4315200"/>
            <a:ext cx="4217700" cy="4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/>
              <a:t>What’s wrong here?</a:t>
            </a:r>
            <a:endParaRPr b="1" sz="1800"/>
          </a:p>
        </p:txBody>
      </p:sp>
      <p:sp>
        <p:nvSpPr>
          <p:cNvPr id="94" name="Google Shape;94;p17"/>
          <p:cNvSpPr/>
          <p:nvPr/>
        </p:nvSpPr>
        <p:spPr>
          <a:xfrm>
            <a:off x="4235150" y="2651475"/>
            <a:ext cx="1116900" cy="4011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17"/>
          <p:cNvSpPr/>
          <p:nvPr/>
        </p:nvSpPr>
        <p:spPr>
          <a:xfrm>
            <a:off x="4534750" y="3340750"/>
            <a:ext cx="1116900" cy="4011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17"/>
          <p:cNvSpPr txBox="1"/>
          <p:nvPr/>
        </p:nvSpPr>
        <p:spPr>
          <a:xfrm>
            <a:off x="4534750" y="2989175"/>
            <a:ext cx="917700" cy="1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0000"/>
                </a:solidFill>
              </a:rPr>
              <a:t>Const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97" name="Google Shape;97;p17"/>
          <p:cNvSpPr/>
          <p:nvPr/>
        </p:nvSpPr>
        <p:spPr>
          <a:xfrm>
            <a:off x="3289150" y="3256600"/>
            <a:ext cx="3608100" cy="569400"/>
          </a:xfrm>
          <a:prstGeom prst="rect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7"/>
          <p:cNvSpPr/>
          <p:nvPr/>
        </p:nvSpPr>
        <p:spPr>
          <a:xfrm>
            <a:off x="4162400" y="1098700"/>
            <a:ext cx="3536400" cy="569400"/>
          </a:xfrm>
          <a:prstGeom prst="rect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9" name="Google Shape;99;p17"/>
          <p:cNvCxnSpPr>
            <a:stCxn id="98" idx="3"/>
            <a:endCxn id="97" idx="3"/>
          </p:cNvCxnSpPr>
          <p:nvPr/>
        </p:nvCxnSpPr>
        <p:spPr>
          <a:xfrm flipH="1">
            <a:off x="6897200" y="1383400"/>
            <a:ext cx="801600" cy="2157900"/>
          </a:xfrm>
          <a:prstGeom prst="bentConnector3">
            <a:avLst>
              <a:gd fmla="val -29706" name="adj1"/>
            </a:avLst>
          </a:prstGeom>
          <a:noFill/>
          <a:ln cap="flat" cmpd="sng" w="9525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557" name="Google Shape;557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29600" y="607925"/>
            <a:ext cx="1477249" cy="2215874"/>
          </a:xfrm>
          <a:prstGeom prst="rect">
            <a:avLst/>
          </a:prstGeom>
          <a:noFill/>
          <a:ln>
            <a:noFill/>
          </a:ln>
        </p:spPr>
      </p:pic>
      <p:sp>
        <p:nvSpPr>
          <p:cNvPr id="558" name="Google Shape;558;p62"/>
          <p:cNvSpPr txBox="1"/>
          <p:nvPr>
            <p:ph type="title"/>
          </p:nvPr>
        </p:nvSpPr>
        <p:spPr>
          <a:xfrm>
            <a:off x="311700" y="126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/>
              <a:t>R2D2 (2018, Deepmind)</a:t>
            </a:r>
            <a:endParaRPr b="1" sz="1800"/>
          </a:p>
        </p:txBody>
      </p:sp>
      <p:pic>
        <p:nvPicPr>
          <p:cNvPr id="559" name="Google Shape;559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6725" y="2977375"/>
            <a:ext cx="302124" cy="453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560" name="Google Shape;560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9956" y="2977375"/>
            <a:ext cx="302124" cy="453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561" name="Google Shape;561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3187" y="2977375"/>
            <a:ext cx="302124" cy="453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562" name="Google Shape;562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4395" y="2977375"/>
            <a:ext cx="302124" cy="453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563" name="Google Shape;563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7626" y="2977375"/>
            <a:ext cx="302124" cy="453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80857" y="2977375"/>
            <a:ext cx="302124" cy="453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34088" y="2977375"/>
            <a:ext cx="302124" cy="453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87319" y="2977375"/>
            <a:ext cx="302124" cy="453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567" name="Google Shape;567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40551" y="2977375"/>
            <a:ext cx="302124" cy="453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568" name="Google Shape;568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5713" y="3492550"/>
            <a:ext cx="302124" cy="453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569" name="Google Shape;569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8944" y="3492550"/>
            <a:ext cx="302124" cy="453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570" name="Google Shape;570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2175" y="3492550"/>
            <a:ext cx="302124" cy="453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571" name="Google Shape;571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3382" y="3492550"/>
            <a:ext cx="302124" cy="453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572" name="Google Shape;572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6613" y="3492550"/>
            <a:ext cx="302124" cy="453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573" name="Google Shape;573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9845" y="3492550"/>
            <a:ext cx="302124" cy="453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574" name="Google Shape;574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33076" y="3492550"/>
            <a:ext cx="302124" cy="453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575" name="Google Shape;575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86307" y="3492550"/>
            <a:ext cx="302124" cy="453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576" name="Google Shape;576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39538" y="3492550"/>
            <a:ext cx="302124" cy="453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577" name="Google Shape;577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4775" y="2977375"/>
            <a:ext cx="302124" cy="453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8006" y="2977375"/>
            <a:ext cx="302124" cy="453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Google Shape;579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01237" y="2977375"/>
            <a:ext cx="302124" cy="453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" name="Google Shape;580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52445" y="2977375"/>
            <a:ext cx="302124" cy="453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581" name="Google Shape;581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05676" y="2977375"/>
            <a:ext cx="302124" cy="453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582" name="Google Shape;582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58907" y="2977375"/>
            <a:ext cx="302124" cy="453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" name="Google Shape;583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12138" y="2977375"/>
            <a:ext cx="302124" cy="453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Google Shape;584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65369" y="2977375"/>
            <a:ext cx="302124" cy="453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Google Shape;585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18601" y="2977375"/>
            <a:ext cx="302124" cy="453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" name="Google Shape;586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3763" y="3492550"/>
            <a:ext cx="302124" cy="453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" name="Google Shape;587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6994" y="3492550"/>
            <a:ext cx="302124" cy="453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588" name="Google Shape;588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00225" y="3492550"/>
            <a:ext cx="302124" cy="453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589" name="Google Shape;589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51432" y="3492550"/>
            <a:ext cx="302124" cy="453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590" name="Google Shape;590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04663" y="3492550"/>
            <a:ext cx="302124" cy="453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591" name="Google Shape;591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57895" y="3492550"/>
            <a:ext cx="302124" cy="453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592" name="Google Shape;592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11126" y="3492550"/>
            <a:ext cx="302124" cy="453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593" name="Google Shape;593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64357" y="3492550"/>
            <a:ext cx="302124" cy="453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594" name="Google Shape;594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17588" y="3492550"/>
            <a:ext cx="302124" cy="453173"/>
          </a:xfrm>
          <a:prstGeom prst="rect">
            <a:avLst/>
          </a:prstGeom>
          <a:noFill/>
          <a:ln>
            <a:noFill/>
          </a:ln>
        </p:spPr>
      </p:pic>
      <p:sp>
        <p:nvSpPr>
          <p:cNvPr id="595" name="Google Shape;595;p62"/>
          <p:cNvSpPr txBox="1"/>
          <p:nvPr/>
        </p:nvSpPr>
        <p:spPr>
          <a:xfrm>
            <a:off x="1322800" y="607925"/>
            <a:ext cx="1056600" cy="5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LSTM</a:t>
            </a:r>
            <a:endParaRPr sz="1800"/>
          </a:p>
        </p:txBody>
      </p:sp>
      <p:sp>
        <p:nvSpPr>
          <p:cNvPr id="596" name="Google Shape;596;p62"/>
          <p:cNvSpPr txBox="1"/>
          <p:nvPr/>
        </p:nvSpPr>
        <p:spPr>
          <a:xfrm>
            <a:off x="97600" y="1274700"/>
            <a:ext cx="3507000" cy="5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Distributed Prioritized Experience Replay</a:t>
            </a:r>
            <a:endParaRPr sz="1800"/>
          </a:p>
        </p:txBody>
      </p:sp>
      <p:sp>
        <p:nvSpPr>
          <p:cNvPr id="597" name="Google Shape;597;p62"/>
          <p:cNvSpPr txBox="1"/>
          <p:nvPr/>
        </p:nvSpPr>
        <p:spPr>
          <a:xfrm>
            <a:off x="5514150" y="699575"/>
            <a:ext cx="3507000" cy="5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Reward re-</a:t>
            </a:r>
            <a:r>
              <a:rPr lang="ru" sz="1800"/>
              <a:t>scaling</a:t>
            </a:r>
            <a:endParaRPr sz="1800"/>
          </a:p>
        </p:txBody>
      </p:sp>
      <p:sp>
        <p:nvSpPr>
          <p:cNvPr id="598" name="Google Shape;598;p62"/>
          <p:cNvSpPr txBox="1"/>
          <p:nvPr/>
        </p:nvSpPr>
        <p:spPr>
          <a:xfrm>
            <a:off x="5514150" y="1364325"/>
            <a:ext cx="3507000" cy="5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Double DQN</a:t>
            </a:r>
            <a:endParaRPr sz="1800"/>
          </a:p>
        </p:txBody>
      </p:sp>
      <p:sp>
        <p:nvSpPr>
          <p:cNvPr id="599" name="Google Shape;599;p62"/>
          <p:cNvSpPr txBox="1"/>
          <p:nvPr/>
        </p:nvSpPr>
        <p:spPr>
          <a:xfrm>
            <a:off x="5514138" y="2170850"/>
            <a:ext cx="3507000" cy="5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Dueling</a:t>
            </a:r>
            <a:r>
              <a:rPr lang="ru" sz="1800"/>
              <a:t> DQN</a:t>
            </a:r>
            <a:endParaRPr sz="1800"/>
          </a:p>
        </p:txBody>
      </p:sp>
      <p:sp>
        <p:nvSpPr>
          <p:cNvPr id="600" name="Google Shape;600;p62"/>
          <p:cNvSpPr txBox="1"/>
          <p:nvPr/>
        </p:nvSpPr>
        <p:spPr>
          <a:xfrm>
            <a:off x="124238" y="2170838"/>
            <a:ext cx="3507000" cy="5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n-step</a:t>
            </a:r>
            <a:r>
              <a:rPr lang="ru" sz="1800"/>
              <a:t> DQN</a:t>
            </a:r>
            <a:endParaRPr sz="1800"/>
          </a:p>
        </p:txBody>
      </p:sp>
      <p:sp>
        <p:nvSpPr>
          <p:cNvPr id="601" name="Google Shape;601;p62"/>
          <p:cNvSpPr txBox="1"/>
          <p:nvPr/>
        </p:nvSpPr>
        <p:spPr>
          <a:xfrm>
            <a:off x="1820213" y="4307400"/>
            <a:ext cx="5748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Median performance: </a:t>
            </a:r>
            <a:r>
              <a:rPr b="1" lang="ru" sz="1800"/>
              <a:t>1920%</a:t>
            </a:r>
            <a:r>
              <a:rPr lang="ru" sz="1800"/>
              <a:t> of human performance!</a:t>
            </a:r>
            <a:endParaRPr sz="1800"/>
          </a:p>
        </p:txBody>
      </p:sp>
      <p:pic>
        <p:nvPicPr>
          <p:cNvPr id="602" name="Google Shape;602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699" y="309374"/>
            <a:ext cx="916600" cy="66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4249" y="2113524"/>
            <a:ext cx="916600" cy="66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4" name="Google Shape;604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3399" y="3384986"/>
            <a:ext cx="916600" cy="66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" name="Google Shape;605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97574" y="31274"/>
            <a:ext cx="916600" cy="66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49874" y="-1"/>
            <a:ext cx="916600" cy="66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90824" y="126874"/>
            <a:ext cx="916600" cy="66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" name="Google Shape;608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75474" y="1691349"/>
            <a:ext cx="916600" cy="66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9" name="Google Shape;609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90824" y="3277424"/>
            <a:ext cx="916600" cy="66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0" name="Google Shape;610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3674" y="4307399"/>
            <a:ext cx="916600" cy="66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1" name="Google Shape;611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63699" y="4252724"/>
            <a:ext cx="916600" cy="66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2" name="Google Shape;612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2700000">
            <a:off x="2907574" y="859161"/>
            <a:ext cx="646682" cy="471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13" name="Google Shape;613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2700000">
            <a:off x="5335599" y="1976086"/>
            <a:ext cx="646682" cy="471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14" name="Google Shape;614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2700000">
            <a:off x="2954162" y="1998061"/>
            <a:ext cx="646682" cy="471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15" name="Google Shape;615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2700000">
            <a:off x="5305524" y="859161"/>
            <a:ext cx="646682" cy="471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63"/>
          <p:cNvSpPr txBox="1"/>
          <p:nvPr>
            <p:ph type="title"/>
          </p:nvPr>
        </p:nvSpPr>
        <p:spPr>
          <a:xfrm>
            <a:off x="311700" y="2316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3600"/>
              <a:t>Thanks for your attention!</a:t>
            </a:r>
            <a:endParaRPr sz="3600"/>
          </a:p>
        </p:txBody>
      </p:sp>
      <p:sp>
        <p:nvSpPr>
          <p:cNvPr id="621" name="Google Shape;621;p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105" name="Google Shape;10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10500"/>
            <a:ext cx="8839200" cy="4046753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8"/>
          <p:cNvSpPr txBox="1"/>
          <p:nvPr>
            <p:ph idx="4294967295" type="title"/>
          </p:nvPr>
        </p:nvSpPr>
        <p:spPr>
          <a:xfrm>
            <a:off x="0" y="168500"/>
            <a:ext cx="9144000" cy="6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Real world</a:t>
            </a:r>
            <a:endParaRPr b="1"/>
          </a:p>
        </p:txBody>
      </p:sp>
      <p:pic>
        <p:nvPicPr>
          <p:cNvPr id="107" name="Google Shape;10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42975" y="3091550"/>
            <a:ext cx="3237625" cy="92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113" name="Google Shape;11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8866049" cy="4891925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9"/>
          <p:cNvSpPr/>
          <p:nvPr/>
        </p:nvSpPr>
        <p:spPr>
          <a:xfrm>
            <a:off x="8399456" y="4391767"/>
            <a:ext cx="327300" cy="211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19"/>
          <p:cNvSpPr/>
          <p:nvPr/>
        </p:nvSpPr>
        <p:spPr>
          <a:xfrm>
            <a:off x="3007950" y="1815600"/>
            <a:ext cx="2966700" cy="499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121" name="Google Shape;12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"/>
            <a:ext cx="9005549" cy="44110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127" name="Google Shape;12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6900" y="-19112"/>
            <a:ext cx="6742399" cy="5075926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1"/>
          <p:cNvSpPr/>
          <p:nvPr/>
        </p:nvSpPr>
        <p:spPr>
          <a:xfrm>
            <a:off x="7432175" y="4471125"/>
            <a:ext cx="363600" cy="393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21"/>
          <p:cNvSpPr/>
          <p:nvPr/>
        </p:nvSpPr>
        <p:spPr>
          <a:xfrm>
            <a:off x="3854175" y="4273900"/>
            <a:ext cx="1359600" cy="242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21"/>
          <p:cNvSpPr/>
          <p:nvPr/>
        </p:nvSpPr>
        <p:spPr>
          <a:xfrm>
            <a:off x="5454375" y="4273900"/>
            <a:ext cx="1110000" cy="242400"/>
          </a:xfrm>
          <a:prstGeom prst="rect">
            <a:avLst/>
          </a:prstGeom>
          <a:noFill/>
          <a:ln cap="flat" cmpd="sng" w="1905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1" name="Google Shape;131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62275" y="290650"/>
            <a:ext cx="5619450" cy="565325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1"/>
          <p:cNvSpPr/>
          <p:nvPr/>
        </p:nvSpPr>
        <p:spPr>
          <a:xfrm>
            <a:off x="1109225" y="462375"/>
            <a:ext cx="696300" cy="393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21"/>
          <p:cNvSpPr/>
          <p:nvPr/>
        </p:nvSpPr>
        <p:spPr>
          <a:xfrm>
            <a:off x="1484250" y="4210000"/>
            <a:ext cx="1048200" cy="306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Question:</a:t>
            </a:r>
            <a:endParaRPr b="1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